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83" r:id="rId5"/>
    <p:sldMasterId id="2147483685" r:id="rId6"/>
  </p:sldMasterIdLst>
  <p:notesMasterIdLst>
    <p:notesMasterId r:id="rId30"/>
  </p:notesMasterIdLst>
  <p:handoutMasterIdLst>
    <p:handoutMasterId r:id="rId31"/>
  </p:handoutMasterIdLst>
  <p:sldIdLst>
    <p:sldId id="993" r:id="rId7"/>
    <p:sldId id="308" r:id="rId8"/>
    <p:sldId id="994" r:id="rId9"/>
    <p:sldId id="997" r:id="rId10"/>
    <p:sldId id="1000" r:id="rId11"/>
    <p:sldId id="1001" r:id="rId12"/>
    <p:sldId id="1002" r:id="rId13"/>
    <p:sldId id="1003" r:id="rId14"/>
    <p:sldId id="1004" r:id="rId15"/>
    <p:sldId id="2145708288" r:id="rId16"/>
    <p:sldId id="1009" r:id="rId17"/>
    <p:sldId id="1006" r:id="rId18"/>
    <p:sldId id="2145708308" r:id="rId19"/>
    <p:sldId id="1014" r:id="rId20"/>
    <p:sldId id="1013" r:id="rId21"/>
    <p:sldId id="1015" r:id="rId22"/>
    <p:sldId id="1005" r:id="rId23"/>
    <p:sldId id="1007" r:id="rId24"/>
    <p:sldId id="2145708289" r:id="rId25"/>
    <p:sldId id="1560" r:id="rId26"/>
    <p:sldId id="1018" r:id="rId27"/>
    <p:sldId id="2145708305" r:id="rId28"/>
    <p:sldId id="1020" r:id="rId2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guide id="4" pos="53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47647C-82DF-3714-D566-1F297C5840CD}" name="SOPHIA PAPADAKIS" initials="SP" userId="341674e120739e96" providerId="Windows Live"/>
  <p188:author id="{74D313C6-59A6-FE4C-4A62-327BBF48BE08}" name="Guest User" initials="GU" userId="S::urn:spo:anon#40f9abbb86226b50c2f2ed30ca9e9c5f4256d02f55925a568763d94b333d339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a:srgbClr val="0092C8"/>
    <a:srgbClr val="00294F"/>
    <a:srgbClr val="02366A"/>
    <a:srgbClr val="051D39"/>
    <a:srgbClr val="DAE4F3"/>
    <a:srgbClr val="FF7700"/>
    <a:srgbClr val="E3D9B2"/>
    <a:srgbClr val="C69D96"/>
    <a:srgbClr val="934F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31" autoAdjust="0"/>
    <p:restoredTop sz="76901" autoAdjust="0"/>
  </p:normalViewPr>
  <p:slideViewPr>
    <p:cSldViewPr snapToGrid="0">
      <p:cViewPr varScale="1">
        <p:scale>
          <a:sx n="87" d="100"/>
          <a:sy n="87" d="100"/>
        </p:scale>
        <p:origin x="2454" y="126"/>
      </p:cViewPr>
      <p:guideLst>
        <p:guide orient="horz" pos="2160"/>
        <p:guide pos="2880"/>
        <p:guide orient="horz" pos="3113"/>
        <p:guide pos="5321"/>
      </p:guideLst>
    </p:cSldViewPr>
  </p:slideViewPr>
  <p:outlineViewPr>
    <p:cViewPr>
      <p:scale>
        <a:sx n="33" d="100"/>
        <a:sy n="33" d="100"/>
      </p:scale>
      <p:origin x="0" y="-19110"/>
    </p:cViewPr>
  </p:outlineViewPr>
  <p:notesTextViewPr>
    <p:cViewPr>
      <p:scale>
        <a:sx n="1" d="1"/>
        <a:sy n="1" d="1"/>
      </p:scale>
      <p:origin x="0" y="-288"/>
    </p:cViewPr>
  </p:notesTextViewPr>
  <p:sorterViewPr>
    <p:cViewPr varScale="1">
      <p:scale>
        <a:sx n="1" d="1"/>
        <a:sy n="1" d="1"/>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Coleman-Haynes" userId="feac02dd-ca1d-495d-907d-e6674be69fc7" providerId="ADAL" clId="{A59DE218-FAB7-473B-86AD-75DAD9C2C612}"/>
    <pc:docChg chg="custSel modSld">
      <pc:chgData name="Tom Coleman-Haynes" userId="feac02dd-ca1d-495d-907d-e6674be69fc7" providerId="ADAL" clId="{A59DE218-FAB7-473B-86AD-75DAD9C2C612}" dt="2024-03-05T11:29:25.578" v="19" actId="20577"/>
      <pc:docMkLst>
        <pc:docMk/>
      </pc:docMkLst>
      <pc:sldChg chg="modNotesTx">
        <pc:chgData name="Tom Coleman-Haynes" userId="feac02dd-ca1d-495d-907d-e6674be69fc7" providerId="ADAL" clId="{A59DE218-FAB7-473B-86AD-75DAD9C2C612}" dt="2024-03-05T11:29:07.833" v="13" actId="20577"/>
        <pc:sldMkLst>
          <pc:docMk/>
          <pc:sldMk cId="585254171" sldId="1014"/>
        </pc:sldMkLst>
      </pc:sldChg>
      <pc:sldChg chg="modNotesTx">
        <pc:chgData name="Tom Coleman-Haynes" userId="feac02dd-ca1d-495d-907d-e6674be69fc7" providerId="ADAL" clId="{A59DE218-FAB7-473B-86AD-75DAD9C2C612}" dt="2024-03-05T11:29:25.578" v="19" actId="20577"/>
        <pc:sldMkLst>
          <pc:docMk/>
          <pc:sldMk cId="277806113" sldId="156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3/5/2024</a:t>
            </a:fld>
            <a:endParaRPr lang="en-US">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3/5/2024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Arial" panose="020B0604020202020204" pitchFamily="34" charset="0"/>
                <a:cs typeface="Arial" panose="020B0604020202020204" pitchFamily="34" charset="0"/>
              </a:rPr>
              <a:t>Behaviour change techniques and core communications skills</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In this next section, we will be looking at behaviour change techniques and also core communication skills that will be part of all your interactions with patients. </a:t>
            </a: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a:t>
            </a:fld>
            <a:endParaRPr lang="en-US"/>
          </a:p>
        </p:txBody>
      </p:sp>
    </p:spTree>
    <p:extLst>
      <p:ext uri="{BB962C8B-B14F-4D97-AF65-F5344CB8AC3E}">
        <p14:creationId xmlns:p14="http://schemas.microsoft.com/office/powerpoint/2010/main" val="2774680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This slide provides a summary of the core communication skills that would have made a difference in the interaction we have just discussed. These skills are the bedrock of every session; given your experience and the work you have done previously these skills are probably familiar to you and can be transferred to tobacco dependence support. </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[Select from the notes below only what has not been covered by the discussion in the last couple of slides and also be mindful of the experience level of participants. The below points could also be drawn from participants by asking questions like “what skill do you find most useful in your work?”, “how would you boost motivation and self-efficacy?”, “what do you feel are the benefits of a summary?”, etc.]</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pPr marL="171450" lvl="0" indent="-171450">
              <a:buFont typeface="Arial" panose="020B0604020202020204" pitchFamily="34" charset="0"/>
              <a:buChar char="•"/>
            </a:pPr>
            <a:r>
              <a:rPr lang="en-CA" sz="1200" b="1" i="0" kern="1200" dirty="0">
                <a:solidFill>
                  <a:schemeClr val="tx1"/>
                </a:solidFill>
                <a:effectLst/>
                <a:latin typeface="Arial" panose="020B0604020202020204" pitchFamily="34" charset="0"/>
                <a:ea typeface="Geneva" pitchFamily="-109" charset="0"/>
                <a:cs typeface="Arial" panose="020B0604020202020204" pitchFamily="34" charset="0"/>
              </a:rPr>
              <a:t>Listen:</a:t>
            </a: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support the person by connecting and engaging with them, show you are on their side and want to help without making any judgements. Support their autonomy to make decisions and their self-confidence to do so by using these core communication skills.</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Reflective or active listening involves listening attentively so that you can reflect back what you’ve heard from the patient. This could be a simple restatement of what has been said or a more complex reflection by sensing what feelings might lie underneath what the person has said. Reflective listening allows the patient to feel heard, allows them to hear what they have said again and change it if they wish, can allow you to elicit more information without having to ask a question and changes focus and keeps the conversation going. This also helps build rapport.  </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pPr marL="171450" lvl="0" indent="-171450">
              <a:buFont typeface="Arial" panose="020B0604020202020204" pitchFamily="34" charset="0"/>
              <a:buChar char="•"/>
            </a:pPr>
            <a:r>
              <a:rPr lang="en-CA" sz="1200" b="1" i="0" kern="1200" dirty="0">
                <a:solidFill>
                  <a:schemeClr val="tx1"/>
                </a:solidFill>
                <a:effectLst/>
                <a:latin typeface="Arial" panose="020B0604020202020204" pitchFamily="34" charset="0"/>
                <a:ea typeface="Geneva" pitchFamily="-109" charset="0"/>
                <a:cs typeface="Arial" panose="020B0604020202020204" pitchFamily="34" charset="0"/>
              </a:rPr>
              <a:t>Ask Questions:</a:t>
            </a: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conversations should be person led with the focus being on them coming up with their own solutions to problems and challenges: “how do you feel about…”, “what are your thoughts about…”, “what do you think would work for you?” </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If people can come up with their own solutions, those solutions are far more likely to be something that would work for them in the context of their life and more likely to be implemented than if someone else says: “Why don’t you try this?” Their issue, their solution. </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If a person genuinely can’t come up with any solutions, you can suggest a ‘menu’ of options using the context of what other people have found useful: “Some of the people I’ve seen have found X to be useful, others found that Y and Z were helpful. Do you think any of those options would work for you?” </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Thought provoking questions also help the person understand more about themselves, how smoking has become part of their life and helps them connect more deeply with their reasons for stopping: “what reasons do you have for stopping?”, “how do you feel about your smoking?”, “what do you enjoy most and least about smoking?”</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pPr marL="171450" lvl="0" indent="-171450">
              <a:buFont typeface="Arial" panose="020B0604020202020204" pitchFamily="34" charset="0"/>
              <a:buChar char="•"/>
            </a:pPr>
            <a:r>
              <a:rPr lang="en-CA" sz="1200" b="1" i="0" kern="1200" dirty="0">
                <a:solidFill>
                  <a:schemeClr val="tx1"/>
                </a:solidFill>
                <a:effectLst/>
                <a:latin typeface="Arial" panose="020B0604020202020204" pitchFamily="34" charset="0"/>
                <a:ea typeface="Geneva" pitchFamily="-109" charset="0"/>
                <a:cs typeface="Arial" panose="020B0604020202020204" pitchFamily="34" charset="0"/>
              </a:rPr>
              <a:t>Feedback:</a:t>
            </a: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key points and observations, taking a strengths-based approach: “so, despite having a difficult week and smoking on one day, you managed to get back on track and not to smoke again, that’s an achievement when things are so difficult”. This can also boost motivation and self-efficacy.</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pPr marL="171450" lvl="0" indent="-171450">
              <a:buFont typeface="Arial" panose="020B0604020202020204" pitchFamily="34" charset="0"/>
              <a:buChar char="•"/>
            </a:pPr>
            <a:r>
              <a:rPr lang="en-CA" sz="1200" b="1" i="0" kern="1200" dirty="0">
                <a:solidFill>
                  <a:schemeClr val="tx1"/>
                </a:solidFill>
                <a:effectLst/>
                <a:latin typeface="Arial" panose="020B0604020202020204" pitchFamily="34" charset="0"/>
                <a:ea typeface="Geneva" pitchFamily="-109" charset="0"/>
                <a:cs typeface="Arial" panose="020B0604020202020204" pitchFamily="34" charset="0"/>
              </a:rPr>
              <a:t>Summaries:</a:t>
            </a: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allow you to gather main points both during and at the end of the session and allow you to check that you and the patient were having the same conversation. They can correct your summary or to clarify elements of it if needed. Summaries can also help to:</a:t>
            </a:r>
          </a:p>
          <a:p>
            <a:pPr marL="1543050" lvl="3" indent="-171450">
              <a:buFont typeface="Arial" panose="020B0604020202020204" pitchFamily="34" charset="0"/>
              <a:buChar char="•"/>
            </a:pP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change direction,</a:t>
            </a:r>
          </a:p>
          <a:p>
            <a:pPr marL="1543050" lvl="3" indent="-171450">
              <a:buFont typeface="Arial" panose="020B0604020202020204" pitchFamily="34" charset="0"/>
              <a:buChar char="•"/>
            </a:pP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let the person see you have really heard what they said,</a:t>
            </a:r>
          </a:p>
          <a:p>
            <a:pPr marL="1543050" lvl="3" indent="-171450">
              <a:buFont typeface="Arial" panose="020B0604020202020204" pitchFamily="34" charset="0"/>
              <a:buChar char="•"/>
            </a:pP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keep track of key points,</a:t>
            </a:r>
          </a:p>
          <a:p>
            <a:pPr marL="1543050" lvl="3" indent="-171450">
              <a:buFont typeface="Arial" panose="020B0604020202020204" pitchFamily="34" charset="0"/>
              <a:buChar char="•"/>
            </a:pP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signal the session is coming to an end </a:t>
            </a: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10</a:t>
            </a:fld>
            <a:endParaRPr lang="en-US"/>
          </a:p>
        </p:txBody>
      </p:sp>
    </p:spTree>
    <p:extLst>
      <p:ext uri="{BB962C8B-B14F-4D97-AF65-F5344CB8AC3E}">
        <p14:creationId xmlns:p14="http://schemas.microsoft.com/office/powerpoint/2010/main" val="37217102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Century Gothic" panose="020B0502020202020204" pitchFamily="34" charset="0"/>
                <a:ea typeface="Geneva" pitchFamily="-109" charset="0"/>
                <a:cs typeface="Geneva" pitchFamily="-109" charset="0"/>
              </a:rPr>
              <a:t>[</a:t>
            </a:r>
            <a:r>
              <a:rPr lang="en-US" sz="1200" b="1" i="0" kern="1200" dirty="0">
                <a:solidFill>
                  <a:schemeClr val="tx1"/>
                </a:solidFill>
                <a:effectLst/>
                <a:latin typeface="Arial" panose="020B0604020202020204" pitchFamily="34" charset="0"/>
                <a:ea typeface="Geneva" pitchFamily="-109" charset="0"/>
                <a:cs typeface="Arial" panose="020B0604020202020204" pitchFamily="34" charset="0"/>
              </a:rPr>
              <a:t>Read the list of statements]</a:t>
            </a: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These statements provide an example of open ended questions that can be used in your interactions with patients. </a:t>
            </a:r>
          </a:p>
          <a:p>
            <a:endParaRPr lang="en-US"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They demonstrate the ethos and ‘stance’ of the practitioner.</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11</a:t>
            </a:fld>
            <a:endParaRPr lang="en-US"/>
          </a:p>
        </p:txBody>
      </p:sp>
    </p:spTree>
    <p:extLst>
      <p:ext uri="{BB962C8B-B14F-4D97-AF65-F5344CB8AC3E}">
        <p14:creationId xmlns:p14="http://schemas.microsoft.com/office/powerpoint/2010/main" val="1860483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US" b="1" dirty="0">
                <a:latin typeface="Arial" panose="020B0604020202020204" pitchFamily="34" charset="0"/>
                <a:cs typeface="Arial" panose="020B0604020202020204" pitchFamily="34" charset="0"/>
              </a:rPr>
              <a:t>[Read aloud as examples]</a:t>
            </a:r>
          </a:p>
          <a:p>
            <a:pPr>
              <a:spcBef>
                <a:spcPts val="0"/>
              </a:spcBef>
              <a:spcAft>
                <a:spcPts val="0"/>
              </a:spcAft>
            </a:pPr>
            <a:endParaRPr lang="en-US" dirty="0">
              <a:latin typeface="Arial" panose="020B0604020202020204" pitchFamily="34" charset="0"/>
              <a:cs typeface="Arial" panose="020B0604020202020204" pitchFamily="34" charset="0"/>
            </a:endParaRPr>
          </a:p>
          <a:p>
            <a:pPr>
              <a:spcBef>
                <a:spcPts val="0"/>
              </a:spcBef>
              <a:spcAft>
                <a:spcPts val="0"/>
              </a:spcAft>
            </a:pPr>
            <a:r>
              <a:rPr lang="en-US" dirty="0">
                <a:latin typeface="Arial" panose="020B0604020202020204" pitchFamily="34" charset="0"/>
                <a:cs typeface="Arial" panose="020B0604020202020204" pitchFamily="34" charset="0"/>
              </a:rPr>
              <a:t>Here are a few examples of what reflective listening would sounds like. </a:t>
            </a: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12</a:t>
            </a:fld>
            <a:endParaRPr lang="en-US"/>
          </a:p>
        </p:txBody>
      </p:sp>
    </p:spTree>
    <p:extLst>
      <p:ext uri="{BB962C8B-B14F-4D97-AF65-F5344CB8AC3E}">
        <p14:creationId xmlns:p14="http://schemas.microsoft.com/office/powerpoint/2010/main" val="3756175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80000"/>
              </a:lnSpc>
            </a:pPr>
            <a:r>
              <a:rPr lang="en-GB" b="1" dirty="0">
                <a:latin typeface="Arial" panose="020B0604020202020204" pitchFamily="34" charset="0"/>
                <a:ea typeface="ＭＳ Ｐゴシック"/>
                <a:cs typeface="Arial" panose="020B0604020202020204" pitchFamily="34" charset="0"/>
              </a:rPr>
              <a:t>[Use this slide to debrief]</a:t>
            </a:r>
            <a:endParaRPr lang="en-GB" sz="1200" b="1" dirty="0">
              <a:latin typeface="Arial" panose="020B0604020202020204" pitchFamily="34" charset="0"/>
              <a:ea typeface="ＭＳ Ｐゴシック" pitchFamily="-109" charset="-128"/>
              <a:cs typeface="Arial" panose="020B0604020202020204" pitchFamily="34" charset="0"/>
            </a:endParaRPr>
          </a:p>
          <a:p>
            <a:pPr>
              <a:lnSpc>
                <a:spcPct val="80000"/>
              </a:lnSpc>
            </a:pPr>
            <a:endParaRPr lang="en-GB" dirty="0">
              <a:latin typeface="Arial" panose="020B0604020202020204" pitchFamily="34" charset="0"/>
              <a:ea typeface="ＭＳ Ｐゴシック"/>
              <a:cs typeface="Arial" panose="020B0604020202020204" pitchFamily="34" charset="0"/>
            </a:endParaRPr>
          </a:p>
          <a:p>
            <a:pPr marL="171450" indent="-171450">
              <a:lnSpc>
                <a:spcPct val="80000"/>
              </a:lnSpc>
              <a:buFont typeface="Arial" panose="020B0604020202020204" pitchFamily="34" charset="0"/>
              <a:buChar char="•"/>
            </a:pPr>
            <a:r>
              <a:rPr lang="en-GB" sz="1200" dirty="0">
                <a:latin typeface="Arial" panose="020B0604020202020204" pitchFamily="34" charset="0"/>
                <a:ea typeface="ＭＳ Ｐゴシック" pitchFamily="-109" charset="-128"/>
                <a:cs typeface="Arial" panose="020B0604020202020204" pitchFamily="34" charset="0"/>
              </a:rPr>
              <a:t>The ‘art’ is building rapport and is essential for any meaningful conversation to take place. We all have our own ways of doing this, but we do need to remember to do it, and to keep on doing it. The skill here is to convey to patients that you genuinely care about helping them reduce risks of</a:t>
            </a:r>
            <a:r>
              <a:rPr lang="en-GB" sz="1200" baseline="0" dirty="0">
                <a:latin typeface="Arial" panose="020B0604020202020204" pitchFamily="34" charset="0"/>
                <a:ea typeface="ＭＳ Ｐゴシック" pitchFamily="-109" charset="-128"/>
                <a:cs typeface="Arial" panose="020B0604020202020204" pitchFamily="34" charset="0"/>
              </a:rPr>
              <a:t> surgical complications </a:t>
            </a:r>
            <a:r>
              <a:rPr lang="en-GB" sz="1200" dirty="0">
                <a:latin typeface="Arial" panose="020B0604020202020204" pitchFamily="34" charset="0"/>
                <a:ea typeface="ＭＳ Ｐゴシック" pitchFamily="-109" charset="-128"/>
                <a:cs typeface="Arial" panose="020B0604020202020204" pitchFamily="34" charset="0"/>
              </a:rPr>
              <a:t>and will support them through their quit attempt.</a:t>
            </a:r>
          </a:p>
          <a:p>
            <a:pPr marL="171450" indent="-171450">
              <a:lnSpc>
                <a:spcPct val="80000"/>
              </a:lnSpc>
              <a:buFont typeface="Arial" panose="020B0604020202020204" pitchFamily="34" charset="0"/>
              <a:buChar char="•"/>
            </a:pPr>
            <a:endParaRPr lang="en-GB" sz="1200" dirty="0">
              <a:latin typeface="Arial" panose="020B0604020202020204" pitchFamily="34" charset="0"/>
              <a:ea typeface="ＭＳ Ｐゴシック" pitchFamily="-109" charset="-128"/>
              <a:cs typeface="Arial" panose="020B0604020202020204" pitchFamily="34" charset="0"/>
            </a:endParaRPr>
          </a:p>
          <a:p>
            <a:pPr marL="171450" indent="-171450">
              <a:lnSpc>
                <a:spcPct val="80000"/>
              </a:lnSpc>
              <a:buFont typeface="Arial" panose="020B0604020202020204" pitchFamily="34" charset="0"/>
              <a:buChar char="•"/>
            </a:pPr>
            <a:r>
              <a:rPr lang="en-GB" sz="1200" dirty="0">
                <a:latin typeface="Arial" panose="020B0604020202020204" pitchFamily="34" charset="0"/>
                <a:ea typeface="ＭＳ Ｐゴシック" pitchFamily="-109" charset="-128"/>
                <a:cs typeface="Arial" panose="020B0604020202020204" pitchFamily="34" charset="0"/>
              </a:rPr>
              <a:t>Open questions such as ‘how do you feel about..’ and ‘what are your thoughts about…’ invite patients to discuss issues with you, without strictly defining the issue. Reflective or active listening involves listening attentively so that you can reflect back what you’ve heard from the patient, ask for clarification, seek more information…..this also helps build rapport.</a:t>
            </a:r>
          </a:p>
          <a:p>
            <a:pPr marL="171450" indent="-171450">
              <a:lnSpc>
                <a:spcPct val="80000"/>
              </a:lnSpc>
              <a:buFont typeface="Arial" panose="020B0604020202020204" pitchFamily="34" charset="0"/>
              <a:buChar char="•"/>
            </a:pPr>
            <a:endParaRPr lang="en-GB" sz="1200" dirty="0">
              <a:latin typeface="Arial" panose="020B0604020202020204" pitchFamily="34" charset="0"/>
              <a:ea typeface="ＭＳ Ｐゴシック" pitchFamily="-109" charset="-128"/>
              <a:cs typeface="Arial" panose="020B0604020202020204" pitchFamily="34" charset="0"/>
            </a:endParaRPr>
          </a:p>
          <a:p>
            <a:pPr marL="171450" indent="-171450">
              <a:lnSpc>
                <a:spcPct val="80000"/>
              </a:lnSpc>
              <a:buFont typeface="Arial" panose="020B0604020202020204" pitchFamily="34" charset="0"/>
              <a:buChar char="•"/>
            </a:pPr>
            <a:r>
              <a:rPr lang="en-GB" sz="1200" dirty="0">
                <a:latin typeface="Arial" panose="020B0604020202020204" pitchFamily="34" charset="0"/>
                <a:ea typeface="ＭＳ Ｐゴシック" pitchFamily="-109" charset="-128"/>
                <a:cs typeface="Arial" panose="020B0604020202020204" pitchFamily="34" charset="0"/>
              </a:rPr>
              <a:t>If patients can come up with their own solutions, those solutions are far more likely to be implemented than if someone else says: “Why don’t you try this….”. Their issue, their solution. If a woman genuinely can’t come up with any solutions, you can suggest a ‘menu’ of options in terms of what other women have found useful. You could say: “Some of the patients I’ve seen in a similar position to you have found X to be useful, others found that Y and Z were helpful.”</a:t>
            </a:r>
          </a:p>
          <a:p>
            <a:pPr marL="171450" indent="-171450">
              <a:lnSpc>
                <a:spcPct val="80000"/>
              </a:lnSpc>
              <a:buFont typeface="Arial" panose="020B0604020202020204" pitchFamily="34" charset="0"/>
              <a:buChar char="•"/>
            </a:pPr>
            <a:endParaRPr lang="en-GB" dirty="0">
              <a:latin typeface="Arial" panose="020B0604020202020204" pitchFamily="34" charset="0"/>
              <a:ea typeface="ＭＳ Ｐゴシック"/>
              <a:cs typeface="Arial" panose="020B0604020202020204" pitchFamily="34" charset="0"/>
            </a:endParaRPr>
          </a:p>
          <a:p>
            <a:pPr marL="171450" indent="-171450">
              <a:lnSpc>
                <a:spcPct val="80000"/>
              </a:lnSpc>
              <a:buFont typeface="Arial" panose="020B0604020202020204" pitchFamily="34" charset="0"/>
              <a:buChar char="•"/>
            </a:pPr>
            <a:r>
              <a:rPr lang="en-GB" dirty="0">
                <a:latin typeface="Arial" panose="020B0604020202020204" pitchFamily="34" charset="0"/>
                <a:ea typeface="ＭＳ Ｐゴシック"/>
                <a:cs typeface="Arial" panose="020B0604020202020204" pitchFamily="34" charset="0"/>
              </a:rPr>
              <a:t>Roll with resistance, avoiding any confrontation, pressuring patients, rather be interested, inquisitive, empathic and seek to meet patients where they are at in terms of their smokefree journey.</a:t>
            </a:r>
            <a:endParaRPr lang="en-GB" dirty="0">
              <a:latin typeface="Arial" panose="020B0604020202020204" pitchFamily="34" charset="0"/>
              <a:ea typeface="ＭＳ Ｐゴシック" pitchFamily="-109" charset="-128"/>
              <a:cs typeface="Arial" panose="020B0604020202020204" pitchFamily="34" charset="0"/>
            </a:endParaRPr>
          </a:p>
          <a:p>
            <a:pPr marL="171450" indent="-171450">
              <a:lnSpc>
                <a:spcPct val="80000"/>
              </a:lnSpc>
              <a:buFont typeface="Arial" panose="020B0604020202020204" pitchFamily="34" charset="0"/>
              <a:buChar char="•"/>
            </a:pPr>
            <a:endParaRPr lang="en-GB" dirty="0">
              <a:latin typeface="Arial" panose="020B0604020202020204" pitchFamily="34" charset="0"/>
              <a:ea typeface="ＭＳ Ｐゴシック"/>
              <a:cs typeface="Arial" panose="020B0604020202020204" pitchFamily="34" charset="0"/>
            </a:endParaRPr>
          </a:p>
          <a:p>
            <a:pPr marL="171450" indent="-171450">
              <a:lnSpc>
                <a:spcPct val="80000"/>
              </a:lnSpc>
              <a:buFont typeface="Arial" panose="020B0604020202020204" pitchFamily="34" charset="0"/>
              <a:buChar char="•"/>
            </a:pPr>
            <a:r>
              <a:rPr lang="en-GB" dirty="0">
                <a:latin typeface="Arial" panose="020B0604020202020204" pitchFamily="34" charset="0"/>
                <a:ea typeface="ＭＳ Ｐゴシック"/>
                <a:cs typeface="Arial" panose="020B0604020202020204" pitchFamily="34" charset="0"/>
              </a:rPr>
              <a:t>Trusting patient is the best expert in their own life. </a:t>
            </a:r>
            <a:endParaRPr lang="en-GB" sz="1200" dirty="0">
              <a:latin typeface="Arial" panose="020B0604020202020204" pitchFamily="34" charset="0"/>
              <a:ea typeface="ＭＳ Ｐゴシック" pitchFamily="-109" charset="-128"/>
              <a:cs typeface="Arial" panose="020B0604020202020204" pitchFamily="34" charset="0"/>
            </a:endParaRPr>
          </a:p>
          <a:p>
            <a:pPr>
              <a:lnSpc>
                <a:spcPct val="80000"/>
              </a:lnSpc>
            </a:pPr>
            <a:r>
              <a:rPr lang="en-GB" dirty="0">
                <a:latin typeface="Arial" panose="020B0604020202020204" pitchFamily="34" charset="0"/>
                <a:ea typeface="ＭＳ Ｐゴシック"/>
                <a:cs typeface="Arial" panose="020B0604020202020204" pitchFamily="34" charset="0"/>
              </a:rPr>
              <a:t> </a:t>
            </a:r>
          </a:p>
          <a:p>
            <a:pPr marL="171450" indent="-171450">
              <a:lnSpc>
                <a:spcPct val="80000"/>
              </a:lnSpc>
              <a:buFont typeface="Arial" panose="020B0604020202020204" pitchFamily="34" charset="0"/>
              <a:buChar char="•"/>
            </a:pPr>
            <a:r>
              <a:rPr lang="en-GB" sz="1200" dirty="0">
                <a:latin typeface="Arial" panose="020B0604020202020204" pitchFamily="34" charset="0"/>
                <a:ea typeface="ＭＳ Ｐゴシック" pitchFamily="-109" charset="-128"/>
                <a:cs typeface="Arial" panose="020B0604020202020204" pitchFamily="34" charset="0"/>
              </a:rPr>
              <a:t>Providing a summary at the end of the conversation allows you to check that you and the patient were having the same conversation, and for the patient to correct your summary or to clarify elements of it if needed. You might say something like this:</a:t>
            </a:r>
          </a:p>
          <a:p>
            <a:pPr>
              <a:lnSpc>
                <a:spcPct val="80000"/>
              </a:lnSpc>
            </a:pPr>
            <a:r>
              <a:rPr lang="en-GB" sz="1200" dirty="0">
                <a:latin typeface="Arial" panose="020B0604020202020204" pitchFamily="34" charset="0"/>
                <a:ea typeface="ＭＳ Ｐゴシック" pitchFamily="-109" charset="-128"/>
                <a:cs typeface="Arial" panose="020B0604020202020204" pitchFamily="34" charset="0"/>
              </a:rPr>
              <a:t>	</a:t>
            </a:r>
          </a:p>
          <a:p>
            <a:pPr>
              <a:lnSpc>
                <a:spcPct val="80000"/>
              </a:lnSpc>
            </a:pPr>
            <a:r>
              <a:rPr lang="en-GB" sz="1200" dirty="0">
                <a:latin typeface="Arial" panose="020B0604020202020204" pitchFamily="34" charset="0"/>
                <a:ea typeface="ＭＳ Ｐゴシック" pitchFamily="-109" charset="-128"/>
                <a:cs typeface="Arial" panose="020B0604020202020204" pitchFamily="34" charset="0"/>
              </a:rPr>
              <a:t>	“So, I’ve heard you say that you’ve been smoking for about nine years, that you normally smoke about 20 a day but have cut down to under 10 since you learned of your surgery</a:t>
            </a:r>
            <a:r>
              <a:rPr lang="en-GB" sz="1200" baseline="0" dirty="0">
                <a:latin typeface="Arial" panose="020B0604020202020204" pitchFamily="34" charset="0"/>
                <a:ea typeface="ＭＳ Ｐゴシック" pitchFamily="-109" charset="-128"/>
                <a:cs typeface="Arial" panose="020B0604020202020204" pitchFamily="34" charset="0"/>
              </a:rPr>
              <a:t> </a:t>
            </a:r>
            <a:r>
              <a:rPr lang="en-GB" sz="1200" dirty="0">
                <a:latin typeface="Arial" panose="020B0604020202020204" pitchFamily="34" charset="0"/>
                <a:ea typeface="ＭＳ Ｐゴシック" pitchFamily="-109" charset="-128"/>
                <a:cs typeface="Arial" panose="020B0604020202020204" pitchFamily="34" charset="0"/>
              </a:rPr>
              <a:t>and that you haven’t really tried to 	seriously quit before. You’re worried about being able to manage without smoking and you have some concerns about using nicotine products such as the gum or mouth spray to help with your quit attempt. Is this 	correct?”</a:t>
            </a:r>
          </a:p>
          <a:p>
            <a:pPr>
              <a:lnSpc>
                <a:spcPct val="80000"/>
              </a:lnSpc>
            </a:pPr>
            <a:r>
              <a:rPr lang="en-GB" sz="1200" dirty="0">
                <a:latin typeface="Arial" panose="020B0604020202020204" pitchFamily="34" charset="0"/>
                <a:ea typeface="ＭＳ Ｐゴシック" pitchFamily="-109" charset="-128"/>
                <a:cs typeface="Arial" panose="020B0604020202020204" pitchFamily="34" charset="0"/>
              </a:rPr>
              <a:t> </a:t>
            </a:r>
          </a:p>
          <a:p>
            <a:pPr>
              <a:lnSpc>
                <a:spcPct val="80000"/>
              </a:lnSpc>
            </a:pPr>
            <a:r>
              <a:rPr lang="en-GB" sz="1200" dirty="0">
                <a:latin typeface="Arial" panose="020B0604020202020204" pitchFamily="34" charset="0"/>
                <a:ea typeface="ＭＳ Ｐゴシック" pitchFamily="-109" charset="-128"/>
                <a:cs typeface="Arial" panose="020B0604020202020204" pitchFamily="34" charset="0"/>
              </a:rPr>
              <a:t>Even if they are not ready to stop at this time, it is important to give a good impression and </a:t>
            </a:r>
            <a:r>
              <a:rPr lang="en-GB" sz="1200" b="1" dirty="0">
                <a:latin typeface="Arial" panose="020B0604020202020204" pitchFamily="34" charset="0"/>
                <a:ea typeface="ＭＳ Ｐゴシック" pitchFamily="-109" charset="-128"/>
                <a:cs typeface="Arial" panose="020B0604020202020204" pitchFamily="34" charset="0"/>
              </a:rPr>
              <a:t>keep the door open</a:t>
            </a:r>
            <a:r>
              <a:rPr lang="en-GB" sz="1200" dirty="0">
                <a:latin typeface="Arial" panose="020B0604020202020204" pitchFamily="34" charset="0"/>
                <a:ea typeface="ＭＳ Ｐゴシック" pitchFamily="-109" charset="-128"/>
                <a:cs typeface="Arial" panose="020B0604020202020204" pitchFamily="34" charset="0"/>
              </a:rPr>
              <a:t>.  </a:t>
            </a:r>
            <a:endParaRPr lang="en-US" dirty="0">
              <a:latin typeface="+mn-lt"/>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13</a:t>
            </a:fld>
            <a:endParaRPr lang="en-US" dirty="0"/>
          </a:p>
        </p:txBody>
      </p:sp>
    </p:spTree>
    <p:extLst>
      <p:ext uri="{BB962C8B-B14F-4D97-AF65-F5344CB8AC3E}">
        <p14:creationId xmlns:p14="http://schemas.microsoft.com/office/powerpoint/2010/main" val="1349091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l" rtl="0" fontAlgn="base"/>
            <a:r>
              <a:rPr lang="en-GB" b="1" i="0" u="none" strike="noStrike" dirty="0">
                <a:solidFill>
                  <a:srgbClr val="000000"/>
                </a:solidFill>
                <a:effectLst/>
                <a:latin typeface="Arial" panose="020B0604020202020204" pitchFamily="34" charset="0"/>
                <a:cs typeface="Arial" panose="020B0604020202020204" pitchFamily="34" charset="0"/>
              </a:rPr>
              <a:t>Full instructions: Module 4 Trainer’s guide: Activity 1: Communication skills practice</a:t>
            </a:r>
            <a:r>
              <a:rPr lang="en-US" b="0" i="0" dirty="0">
                <a:solidFill>
                  <a:srgbClr val="808080"/>
                </a:solidFill>
                <a:effectLst/>
                <a:latin typeface="Arial" panose="020B0604020202020204" pitchFamily="34" charset="0"/>
                <a:cs typeface="Arial" panose="020B0604020202020204" pitchFamily="34" charset="0"/>
              </a:rPr>
              <a:t>​</a:t>
            </a:r>
            <a:endParaRPr lang="en-US" b="0" i="0" dirty="0">
              <a:solidFill>
                <a:srgbClr val="444444"/>
              </a:solidFill>
              <a:effectLst/>
              <a:latin typeface="Arial" panose="020B0604020202020204" pitchFamily="34" charset="0"/>
              <a:cs typeface="Arial" panose="020B0604020202020204" pitchFamily="34" charset="0"/>
            </a:endParaRPr>
          </a:p>
          <a:p>
            <a:pPr algn="l" rtl="0" fontAlgn="base"/>
            <a:r>
              <a:rPr lang="en-GB" b="0" i="0" dirty="0">
                <a:solidFill>
                  <a:srgbClr val="808080"/>
                </a:solidFill>
                <a:effectLst/>
                <a:latin typeface="Arial" panose="020B0604020202020204" pitchFamily="34" charset="0"/>
                <a:cs typeface="Arial" panose="020B0604020202020204" pitchFamily="34" charset="0"/>
              </a:rPr>
              <a:t>​</a:t>
            </a:r>
            <a:endParaRPr lang="en-GB" sz="1200" b="0" i="0" dirty="0">
              <a:solidFill>
                <a:srgbClr val="444444"/>
              </a:solidFill>
              <a:effectLst/>
              <a:latin typeface="Arial" panose="020B0604020202020204" pitchFamily="34" charset="0"/>
              <a:cs typeface="Arial" panose="020B0604020202020204" pitchFamily="34" charset="0"/>
            </a:endParaRPr>
          </a:p>
          <a:p>
            <a:pPr algn="l" rtl="0" fontAlgn="base"/>
            <a:r>
              <a:rPr lang="en-GB" sz="1200" b="1" i="0" u="none" strike="noStrike" dirty="0">
                <a:solidFill>
                  <a:srgbClr val="000000"/>
                </a:solidFill>
                <a:effectLst/>
                <a:latin typeface="Arial" panose="020B0604020202020204" pitchFamily="34" charset="0"/>
                <a:cs typeface="Arial" panose="020B0604020202020204" pitchFamily="34" charset="0"/>
              </a:rPr>
              <a:t>Activity summary:</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GB" sz="1200" b="1" i="0" u="none" strike="noStrike" dirty="0">
                <a:solidFill>
                  <a:srgbClr val="000000"/>
                </a:solidFill>
                <a:effectLst/>
                <a:latin typeface="Arial" panose="020B0604020202020204" pitchFamily="34" charset="0"/>
                <a:cs typeface="Arial" panose="020B0604020202020204" pitchFamily="34" charset="0"/>
              </a:rPr>
              <a:t>Method: </a:t>
            </a:r>
            <a:r>
              <a:rPr lang="en-GB" sz="1200" b="0" i="0" u="none" strike="noStrike" dirty="0">
                <a:solidFill>
                  <a:srgbClr val="000000"/>
                </a:solidFill>
                <a:effectLst/>
                <a:latin typeface="Arial" panose="020B0604020202020204" pitchFamily="34" charset="0"/>
                <a:cs typeface="Arial" panose="020B0604020202020204" pitchFamily="34" charset="0"/>
              </a:rPr>
              <a:t>Breakout rooms</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GB" sz="1200" b="1" i="0" u="none" strike="noStrike" dirty="0">
                <a:solidFill>
                  <a:srgbClr val="000000"/>
                </a:solidFill>
                <a:effectLst/>
                <a:latin typeface="Arial" panose="020B0604020202020204" pitchFamily="34" charset="0"/>
                <a:cs typeface="Arial" panose="020B0604020202020204" pitchFamily="34" charset="0"/>
              </a:rPr>
              <a:t>Number per group</a:t>
            </a:r>
            <a:r>
              <a:rPr lang="en-GB" sz="1200" b="0" i="0" u="none" strike="noStrike" dirty="0">
                <a:solidFill>
                  <a:srgbClr val="000000"/>
                </a:solidFill>
                <a:effectLst/>
                <a:latin typeface="Arial" panose="020B0604020202020204" pitchFamily="34" charset="0"/>
                <a:cs typeface="Arial" panose="020B0604020202020204" pitchFamily="34" charset="0"/>
              </a:rPr>
              <a:t>: 2</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GB" sz="1200" b="1" i="0" u="none" strike="noStrike" dirty="0">
                <a:solidFill>
                  <a:srgbClr val="000000"/>
                </a:solidFill>
                <a:effectLst/>
                <a:latin typeface="Arial" panose="020B0604020202020204" pitchFamily="34" charset="0"/>
                <a:cs typeface="Arial" panose="020B0604020202020204" pitchFamily="34" charset="0"/>
              </a:rPr>
              <a:t>Duration: </a:t>
            </a:r>
            <a:r>
              <a:rPr lang="en-GB" sz="1200" b="0" i="0" u="none" strike="noStrike" dirty="0">
                <a:solidFill>
                  <a:srgbClr val="000000"/>
                </a:solidFill>
                <a:effectLst/>
                <a:latin typeface="Arial" panose="020B0604020202020204" pitchFamily="34" charset="0"/>
                <a:cs typeface="Arial" panose="020B0604020202020204" pitchFamily="34" charset="0"/>
              </a:rPr>
              <a:t>Two 5-minute sessions</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defTabSz="914400">
              <a:defRPr/>
            </a:pPr>
            <a:endParaRPr lang="en-GB" sz="1200" dirty="0">
              <a:latin typeface="Arial" panose="020B0604020202020204" pitchFamily="34" charset="0"/>
              <a:cs typeface="Arial" panose="020B0604020202020204" pitchFamily="34" charset="0"/>
            </a:endParaRPr>
          </a:p>
          <a:p>
            <a:pPr>
              <a:defRPr/>
            </a:pPr>
            <a:r>
              <a:rPr lang="en-GB" b="1" dirty="0">
                <a:latin typeface="Arial" panose="020B0604020202020204" pitchFamily="34" charset="0"/>
                <a:cs typeface="Arial" panose="020B0604020202020204" pitchFamily="34" charset="0"/>
              </a:rPr>
              <a:t>Step 1:</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Split into pairs for </a:t>
            </a:r>
            <a:r>
              <a:rPr lang="en-GB" b="1" dirty="0">
                <a:latin typeface="Arial" panose="020B0604020202020204" pitchFamily="34" charset="0"/>
                <a:cs typeface="Arial" panose="020B0604020202020204" pitchFamily="34" charset="0"/>
              </a:rPr>
              <a:t>5 minutes.</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Interview each other on </a:t>
            </a:r>
            <a:r>
              <a:rPr lang="en-GB" b="1" dirty="0">
                <a:latin typeface="Arial" panose="020B0604020202020204" pitchFamily="34" charset="0"/>
                <a:cs typeface="Arial" panose="020B0604020202020204" pitchFamily="34" charset="0"/>
              </a:rPr>
              <a:t>‘Something I’ve been meaning to complete for ages but haven’t got around to yet’ </a:t>
            </a:r>
            <a:endParaRPr lang="en-GB"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The aim of the exercise is to use all their excellent communication skills to try and find out what is going on from the other person’s perspective and to help the other person </a:t>
            </a:r>
            <a:r>
              <a:rPr lang="en-GB" b="1" dirty="0">
                <a:latin typeface="Arial" panose="020B0604020202020204" pitchFamily="34" charset="0"/>
                <a:cs typeface="Arial" panose="020B0604020202020204" pitchFamily="34" charset="0"/>
              </a:rPr>
              <a:t>think of a solution for themselves. </a:t>
            </a:r>
            <a:endParaRPr lang="en-GB"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The interviewer’s task is to </a:t>
            </a:r>
            <a:r>
              <a:rPr lang="en-GB" b="1" dirty="0">
                <a:latin typeface="Arial" panose="020B0604020202020204" pitchFamily="34" charset="0"/>
                <a:cs typeface="Arial" panose="020B0604020202020204" pitchFamily="34" charset="0"/>
              </a:rPr>
              <a:t>use listening skills </a:t>
            </a:r>
            <a:r>
              <a:rPr lang="en-GB" dirty="0">
                <a:latin typeface="Arial" panose="020B0604020202020204" pitchFamily="34" charset="0"/>
                <a:cs typeface="Arial" panose="020B0604020202020204" pitchFamily="34" charset="0"/>
              </a:rPr>
              <a:t>and </a:t>
            </a:r>
            <a:r>
              <a:rPr lang="en-GB" b="1" dirty="0">
                <a:latin typeface="Arial" panose="020B0604020202020204" pitchFamily="34" charset="0"/>
                <a:cs typeface="Arial" panose="020B0604020202020204" pitchFamily="34" charset="0"/>
              </a:rPr>
              <a:t>ask probing questions. </a:t>
            </a:r>
            <a:endParaRPr lang="en-GB" dirty="0">
              <a:latin typeface="Arial" panose="020B0604020202020204" pitchFamily="34" charset="0"/>
              <a:cs typeface="Arial" panose="020B0604020202020204" pitchFamily="34" charset="0"/>
            </a:endParaRPr>
          </a:p>
          <a:p>
            <a:pPr>
              <a:defRPr/>
            </a:pPr>
            <a:endParaRPr lang="en-GB" dirty="0">
              <a:latin typeface="Arial" panose="020B0604020202020204" pitchFamily="34" charset="0"/>
              <a:cs typeface="Arial" panose="020B0604020202020204" pitchFamily="34" charset="0"/>
            </a:endParaRPr>
          </a:p>
          <a:p>
            <a:pPr>
              <a:defRPr/>
            </a:pPr>
            <a:r>
              <a:rPr lang="en-GB" b="1" dirty="0">
                <a:latin typeface="Arial" panose="020B0604020202020204" pitchFamily="34" charset="0"/>
                <a:cs typeface="Arial" panose="020B0604020202020204" pitchFamily="34" charset="0"/>
              </a:rPr>
              <a:t>Step 2</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b="1" dirty="0">
                <a:latin typeface="Arial" panose="020B0604020202020204" pitchFamily="34" charset="0"/>
                <a:cs typeface="Arial" panose="020B0604020202020204" pitchFamily="34" charset="0"/>
              </a:rPr>
              <a:t>Return after 5 minutes</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Ask the interviewers whether they </a:t>
            </a:r>
            <a:r>
              <a:rPr lang="en-GB" b="1" dirty="0">
                <a:latin typeface="Arial" panose="020B0604020202020204" pitchFamily="34" charset="0"/>
                <a:cs typeface="Arial" panose="020B0604020202020204" pitchFamily="34" charset="0"/>
              </a:rPr>
              <a:t>accidentally found themselves giving advice </a:t>
            </a:r>
            <a:r>
              <a:rPr lang="en-GB" dirty="0">
                <a:latin typeface="Arial" panose="020B0604020202020204" pitchFamily="34" charset="0"/>
                <a:cs typeface="Arial" panose="020B0604020202020204" pitchFamily="34" charset="0"/>
              </a:rPr>
              <a:t>when they heard what the situation was</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If so, did they notice the speaker often gave replies like </a:t>
            </a:r>
            <a:r>
              <a:rPr lang="en-GB" b="1" dirty="0">
                <a:latin typeface="Arial" panose="020B0604020202020204" pitchFamily="34" charset="0"/>
                <a:cs typeface="Arial" panose="020B0604020202020204" pitchFamily="34" charset="0"/>
              </a:rPr>
              <a:t>“yes, but I’ve tried that...” or “I can’t do that because...” </a:t>
            </a:r>
            <a:endParaRPr lang="en-GB" dirty="0">
              <a:latin typeface="Arial" panose="020B0604020202020204" pitchFamily="34" charset="0"/>
              <a:cs typeface="Arial" panose="020B0604020202020204" pitchFamily="34" charset="0"/>
            </a:endParaRPr>
          </a:p>
          <a:p>
            <a:pPr marL="171450" indent="-171450">
              <a:buFont typeface="Arial,Sans-Serif"/>
              <a:buChar char="•"/>
              <a:defRPr/>
            </a:pPr>
            <a:endParaRPr lang="en-GB" dirty="0">
              <a:latin typeface="Arial" panose="020B0604020202020204" pitchFamily="34" charset="0"/>
              <a:cs typeface="Arial" panose="020B0604020202020204" pitchFamily="34" charset="0"/>
            </a:endParaRPr>
          </a:p>
          <a:p>
            <a:pPr>
              <a:defRPr/>
            </a:pPr>
            <a:r>
              <a:rPr lang="en-GB" b="1" dirty="0">
                <a:latin typeface="Arial" panose="020B0604020202020204" pitchFamily="34" charset="0"/>
                <a:cs typeface="Arial" panose="020B0604020202020204" pitchFamily="34" charset="0"/>
              </a:rPr>
              <a:t>Step 3</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Instruct the group to </a:t>
            </a:r>
            <a:r>
              <a:rPr lang="en-GB" b="1" dirty="0">
                <a:latin typeface="Arial" panose="020B0604020202020204" pitchFamily="34" charset="0"/>
                <a:cs typeface="Arial" panose="020B0604020202020204" pitchFamily="34" charset="0"/>
              </a:rPr>
              <a:t>swap over roles and continue the exercise for 5 minutes. </a:t>
            </a:r>
            <a:endParaRPr lang="en-GB"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They </a:t>
            </a:r>
            <a:r>
              <a:rPr lang="en-GB" b="1" dirty="0">
                <a:latin typeface="Arial" panose="020B0604020202020204" pitchFamily="34" charset="0"/>
                <a:cs typeface="Arial" panose="020B0604020202020204" pitchFamily="34" charset="0"/>
              </a:rPr>
              <a:t>must not offer any advice or solutions but must instead concentrate on asking exploring questions </a:t>
            </a:r>
            <a:endParaRPr lang="en-GB" dirty="0">
              <a:latin typeface="Arial" panose="020B0604020202020204" pitchFamily="34" charset="0"/>
              <a:cs typeface="Arial" panose="020B0604020202020204" pitchFamily="34" charset="0"/>
            </a:endParaRPr>
          </a:p>
          <a:p>
            <a:pPr marL="171450" indent="-171450">
              <a:buFont typeface="Arial"/>
              <a:buChar char="•"/>
              <a:defRPr/>
            </a:pPr>
            <a:r>
              <a:rPr lang="en-GB" dirty="0">
                <a:latin typeface="Arial" panose="020B0604020202020204" pitchFamily="34" charset="0"/>
                <a:cs typeface="Arial" panose="020B0604020202020204" pitchFamily="34" charset="0"/>
              </a:rPr>
              <a:t>Ask the interviewers at the 4-minute mark to give a summary to the person you are interviewing on what they heard during the interview. </a:t>
            </a:r>
          </a:p>
          <a:p>
            <a:pPr marL="171450" indent="-171450">
              <a:buFont typeface="Arial,Sans-Serif"/>
              <a:buChar char="•"/>
              <a:defRPr/>
            </a:pPr>
            <a:endParaRPr lang="en-GB" dirty="0">
              <a:latin typeface="Arial" panose="020B0604020202020204" pitchFamily="34" charset="0"/>
              <a:cs typeface="Arial" panose="020B0604020202020204" pitchFamily="34" charset="0"/>
            </a:endParaRPr>
          </a:p>
          <a:p>
            <a:pPr>
              <a:defRPr/>
            </a:pPr>
            <a:r>
              <a:rPr lang="en-GB" b="1" dirty="0">
                <a:latin typeface="Arial" panose="020B0604020202020204" pitchFamily="34" charset="0"/>
                <a:cs typeface="Arial" panose="020B0604020202020204" pitchFamily="34" charset="0"/>
              </a:rPr>
              <a:t>Step 4</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b="1" dirty="0">
                <a:latin typeface="Arial" panose="020B0604020202020204" pitchFamily="34" charset="0"/>
                <a:cs typeface="Arial" panose="020B0604020202020204" pitchFamily="34" charset="0"/>
              </a:rPr>
              <a:t>Ask the interviewers how they felt being instructed not to give advice. </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Now ask the interviewee to let you know if, in the absence of advice, there was any point to them having this conversation. </a:t>
            </a:r>
            <a:endParaRPr lang="en-US" dirty="0">
              <a:latin typeface="Arial" panose="020B0604020202020204" pitchFamily="34" charset="0"/>
              <a:cs typeface="Arial" panose="020B0604020202020204" pitchFamily="34" charset="0"/>
            </a:endParaRPr>
          </a:p>
          <a:p>
            <a:pPr marL="171450" indent="-171450">
              <a:buFont typeface="Arial,Sans-Serif"/>
              <a:buChar char="•"/>
              <a:defRPr/>
            </a:pPr>
            <a:r>
              <a:rPr lang="en-GB" dirty="0">
                <a:latin typeface="Arial" panose="020B0604020202020204" pitchFamily="34" charset="0"/>
                <a:cs typeface="Arial" panose="020B0604020202020204" pitchFamily="34" charset="0"/>
              </a:rPr>
              <a:t>For those being interviewed what did the conversation go and how did it feel to have the interviewer provide a summary?</a:t>
            </a:r>
            <a:endParaRPr lang="en-US" dirty="0">
              <a:latin typeface="Arial" panose="020B0604020202020204" pitchFamily="34" charset="0"/>
              <a:cs typeface="Arial" panose="020B0604020202020204" pitchFamily="34" charset="0"/>
            </a:endParaRPr>
          </a:p>
          <a:p>
            <a:pPr algn="l" rtl="0" fontAlgn="base"/>
            <a:r>
              <a:rPr lang="en-GB" sz="1200" b="0" i="0" dirty="0">
                <a:solidFill>
                  <a:srgbClr val="808080"/>
                </a:solidFill>
                <a:effectLst/>
                <a:latin typeface="Arial" panose="020B0604020202020204" pitchFamily="34" charset="0"/>
                <a:cs typeface="Arial" panose="020B0604020202020204" pitchFamily="34" charset="0"/>
              </a:rPr>
              <a:t>​</a:t>
            </a:r>
            <a:endParaRPr lang="en-GB" sz="1200" b="0" i="0" dirty="0">
              <a:solidFill>
                <a:srgbClr val="444444"/>
              </a:solidFill>
              <a:effectLst/>
              <a:latin typeface="Arial" panose="020B0604020202020204" pitchFamily="34" charset="0"/>
              <a:cs typeface="Arial" panose="020B0604020202020204" pitchFamily="34" charset="0"/>
            </a:endParaRPr>
          </a:p>
          <a:p>
            <a:pPr marL="0" marR="0" lvl="0" indent="0" algn="l" defTabSz="914400">
              <a:lnSpc>
                <a:spcPct val="100000"/>
              </a:lnSpc>
              <a:spcBef>
                <a:spcPct val="30000"/>
              </a:spcBef>
              <a:spcAft>
                <a:spcPct val="0"/>
              </a:spcAft>
              <a:buClrTx/>
              <a:buSzTx/>
              <a:buFontTx/>
              <a:buNone/>
              <a:tabLst/>
              <a:defRPr/>
            </a:pPr>
            <a:endParaRPr lang="en-GB" altLang="en-US"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14</a:t>
            </a:fld>
            <a:endParaRPr lang="en-US"/>
          </a:p>
        </p:txBody>
      </p:sp>
    </p:spTree>
    <p:extLst>
      <p:ext uri="{BB962C8B-B14F-4D97-AF65-F5344CB8AC3E}">
        <p14:creationId xmlns:p14="http://schemas.microsoft.com/office/powerpoint/2010/main" val="937533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nSpc>
                <a:spcPct val="80000"/>
              </a:lnSpc>
            </a:pPr>
            <a:r>
              <a:rPr lang="en-GB" sz="1200" dirty="0">
                <a:latin typeface="Arial" panose="020B0604020202020204" pitchFamily="34" charset="0"/>
                <a:ea typeface="ＭＳ Ｐゴシック" pitchFamily="-109" charset="-128"/>
                <a:cs typeface="Arial" panose="020B0604020202020204" pitchFamily="34" charset="0"/>
              </a:rPr>
              <a:t>Back to communication skills now and there is an art and a science to this.</a:t>
            </a:r>
          </a:p>
          <a:p>
            <a:pPr>
              <a:lnSpc>
                <a:spcPct val="80000"/>
              </a:lnSpc>
            </a:pPr>
            <a:endParaRPr lang="en-GB" sz="1200" dirty="0">
              <a:latin typeface="Arial" panose="020B0604020202020204" pitchFamily="34" charset="0"/>
              <a:ea typeface="ＭＳ Ｐゴシック" pitchFamily="-109" charset="-128"/>
              <a:cs typeface="Arial" panose="020B0604020202020204" pitchFamily="34" charset="0"/>
            </a:endParaRPr>
          </a:p>
          <a:p>
            <a:pPr>
              <a:lnSpc>
                <a:spcPct val="80000"/>
              </a:lnSpc>
              <a:buFontTx/>
              <a:buChar char="•"/>
            </a:pPr>
            <a:r>
              <a:rPr lang="en-GB" sz="1200" dirty="0">
                <a:latin typeface="Arial" panose="020B0604020202020204" pitchFamily="34" charset="0"/>
                <a:ea typeface="ＭＳ Ｐゴシック" pitchFamily="-109" charset="-128"/>
                <a:cs typeface="Arial" panose="020B0604020202020204" pitchFamily="34" charset="0"/>
              </a:rPr>
              <a:t>The ‘art’ is building rapport and is essential for any meaningful conversation to take place. We all have our own ways of doing this, but we do need to remember to do it, and to keep on doing it. The skill here is to convey to patients that you genuinely care about helping them reduce risks of</a:t>
            </a:r>
            <a:r>
              <a:rPr lang="en-GB" sz="1200" baseline="0" dirty="0">
                <a:latin typeface="Arial" panose="020B0604020202020204" pitchFamily="34" charset="0"/>
                <a:ea typeface="ＭＳ Ｐゴシック" pitchFamily="-109" charset="-128"/>
                <a:cs typeface="Arial" panose="020B0604020202020204" pitchFamily="34" charset="0"/>
              </a:rPr>
              <a:t> surgical complications </a:t>
            </a:r>
            <a:r>
              <a:rPr lang="en-GB" sz="1200" dirty="0">
                <a:latin typeface="Arial" panose="020B0604020202020204" pitchFamily="34" charset="0"/>
                <a:ea typeface="ＭＳ Ｐゴシック" pitchFamily="-109" charset="-128"/>
                <a:cs typeface="Arial" panose="020B0604020202020204" pitchFamily="34" charset="0"/>
              </a:rPr>
              <a:t>and will support them through their quit attempt.</a:t>
            </a:r>
          </a:p>
          <a:p>
            <a:pPr>
              <a:lnSpc>
                <a:spcPct val="80000"/>
              </a:lnSpc>
            </a:pPr>
            <a:endParaRPr lang="en-GB" sz="1200" dirty="0">
              <a:latin typeface="Arial" panose="020B0604020202020204" pitchFamily="34" charset="0"/>
              <a:ea typeface="ＭＳ Ｐゴシック" pitchFamily="-109" charset="-128"/>
              <a:cs typeface="Arial" panose="020B0604020202020204" pitchFamily="34" charset="0"/>
            </a:endParaRPr>
          </a:p>
          <a:p>
            <a:pPr>
              <a:lnSpc>
                <a:spcPct val="80000"/>
              </a:lnSpc>
              <a:buFontTx/>
              <a:buChar char="•"/>
            </a:pPr>
            <a:r>
              <a:rPr lang="en-GB" sz="1200" dirty="0">
                <a:latin typeface="Arial" panose="020B0604020202020204" pitchFamily="34" charset="0"/>
                <a:ea typeface="ＭＳ Ｐゴシック" pitchFamily="-109" charset="-128"/>
                <a:cs typeface="Arial" panose="020B0604020202020204" pitchFamily="34" charset="0"/>
              </a:rPr>
              <a:t>Open questions such as ‘how do you feel about..’ and ‘what are your thoughts about…’ invite patients to discuss issues with you, without strictly defining the issue. Reflective or active listening involves listening attentively so that you can reflect back what you’ve heard from the patient, ask for clarification, seek more information…..this also helps build rapport.</a:t>
            </a:r>
          </a:p>
          <a:p>
            <a:pPr>
              <a:lnSpc>
                <a:spcPct val="80000"/>
              </a:lnSpc>
            </a:pPr>
            <a:endParaRPr lang="en-GB" sz="1200" dirty="0">
              <a:latin typeface="Arial" panose="020B0604020202020204" pitchFamily="34" charset="0"/>
              <a:ea typeface="ＭＳ Ｐゴシック" pitchFamily="-109" charset="-128"/>
              <a:cs typeface="Arial" panose="020B0604020202020204" pitchFamily="34" charset="0"/>
            </a:endParaRPr>
          </a:p>
          <a:p>
            <a:pPr>
              <a:lnSpc>
                <a:spcPct val="80000"/>
              </a:lnSpc>
              <a:buFontTx/>
              <a:buChar char="•"/>
            </a:pPr>
            <a:r>
              <a:rPr lang="en-GB" sz="1200" dirty="0">
                <a:latin typeface="Arial" panose="020B0604020202020204" pitchFamily="34" charset="0"/>
                <a:ea typeface="ＭＳ Ｐゴシック" pitchFamily="-109" charset="-128"/>
                <a:cs typeface="Arial" panose="020B0604020202020204" pitchFamily="34" charset="0"/>
              </a:rPr>
              <a:t>If patients can come up with their own solutions, those solutions are far more likely to be implemented than if someone else says: “Why don’t you try this….”. Their issue, their solution. If a woman genuinely can’t come up with any solutions, you can suggest a ‘menu’ of options in terms of what other women have found useful. You could say: “Some of the patients I’ve seen in a similar position to you have found X to be useful, others found that Y and Z were helpful.”</a:t>
            </a:r>
          </a:p>
          <a:p>
            <a:pPr>
              <a:lnSpc>
                <a:spcPct val="80000"/>
              </a:lnSpc>
            </a:pPr>
            <a:endParaRPr lang="en-GB" sz="1200" dirty="0">
              <a:latin typeface="Arial" panose="020B0604020202020204" pitchFamily="34" charset="0"/>
              <a:ea typeface="ＭＳ Ｐゴシック" pitchFamily="-109" charset="-128"/>
              <a:cs typeface="Arial" panose="020B0604020202020204" pitchFamily="34" charset="0"/>
            </a:endParaRPr>
          </a:p>
          <a:p>
            <a:pPr>
              <a:lnSpc>
                <a:spcPct val="80000"/>
              </a:lnSpc>
              <a:buFontTx/>
              <a:buChar char="•"/>
            </a:pPr>
            <a:r>
              <a:rPr lang="en-GB" sz="1200" dirty="0">
                <a:latin typeface="Arial" panose="020B0604020202020204" pitchFamily="34" charset="0"/>
                <a:ea typeface="ＭＳ Ｐゴシック" pitchFamily="-109" charset="-128"/>
                <a:cs typeface="Arial" panose="020B0604020202020204" pitchFamily="34" charset="0"/>
              </a:rPr>
              <a:t>Providing a summary at the end of the conversation allows you to check that you and the patient were having the same conversation, and for the patient to correct your summary or to clarify elements of it if needed. You might say something like this:</a:t>
            </a:r>
          </a:p>
          <a:p>
            <a:pPr>
              <a:lnSpc>
                <a:spcPct val="80000"/>
              </a:lnSpc>
            </a:pPr>
            <a:r>
              <a:rPr lang="en-GB" sz="1200" dirty="0">
                <a:latin typeface="Arial" panose="020B0604020202020204" pitchFamily="34" charset="0"/>
                <a:ea typeface="ＭＳ Ｐゴシック" pitchFamily="-109" charset="-128"/>
                <a:cs typeface="Arial" panose="020B0604020202020204" pitchFamily="34" charset="0"/>
              </a:rPr>
              <a:t>“So, I’ve heard you say that you’ve been smoking for about nine years, that you normally smoke about 20 a day but have cut down to under 10 since you learned of your surgery</a:t>
            </a:r>
            <a:r>
              <a:rPr lang="en-GB" sz="1200" baseline="0" dirty="0">
                <a:latin typeface="Arial" panose="020B0604020202020204" pitchFamily="34" charset="0"/>
                <a:ea typeface="ＭＳ Ｐゴシック" pitchFamily="-109" charset="-128"/>
                <a:cs typeface="Arial" panose="020B0604020202020204" pitchFamily="34" charset="0"/>
              </a:rPr>
              <a:t> </a:t>
            </a:r>
            <a:r>
              <a:rPr lang="en-GB" sz="1200" dirty="0">
                <a:latin typeface="Arial" panose="020B0604020202020204" pitchFamily="34" charset="0"/>
                <a:ea typeface="ＭＳ Ｐゴシック" pitchFamily="-109" charset="-128"/>
                <a:cs typeface="Arial" panose="020B0604020202020204" pitchFamily="34" charset="0"/>
              </a:rPr>
              <a:t>and that you haven’t really tried to seriously quit before. You’re worried about being able to manage without smoking and you have some concerns about using nicotine products such as the gum or mouth spray to help with your quit attempt. Is this correct?”</a:t>
            </a:r>
          </a:p>
          <a:p>
            <a:pPr>
              <a:lnSpc>
                <a:spcPct val="80000"/>
              </a:lnSpc>
            </a:pPr>
            <a:r>
              <a:rPr lang="en-GB" sz="1200" dirty="0">
                <a:latin typeface="Arial" panose="020B0604020202020204" pitchFamily="34" charset="0"/>
                <a:ea typeface="ＭＳ Ｐゴシック" pitchFamily="-109" charset="-128"/>
                <a:cs typeface="Arial" panose="020B0604020202020204" pitchFamily="34" charset="0"/>
              </a:rPr>
              <a:t> </a:t>
            </a:r>
          </a:p>
          <a:p>
            <a:pPr>
              <a:lnSpc>
                <a:spcPct val="80000"/>
              </a:lnSpc>
            </a:pPr>
            <a:r>
              <a:rPr lang="en-GB" sz="1200" dirty="0">
                <a:latin typeface="Arial" panose="020B0604020202020204" pitchFamily="34" charset="0"/>
                <a:ea typeface="ＭＳ Ｐゴシック" pitchFamily="-109" charset="-128"/>
                <a:cs typeface="Arial" panose="020B0604020202020204" pitchFamily="34" charset="0"/>
              </a:rPr>
              <a:t>Your initial discussion with patients can affect your long-term relationship with them; so remember, if you are having a bad day, you mustn’t show it!</a:t>
            </a:r>
          </a:p>
          <a:p>
            <a:pPr>
              <a:lnSpc>
                <a:spcPct val="80000"/>
              </a:lnSpc>
            </a:pPr>
            <a:endParaRPr lang="en-GB" sz="1200" dirty="0">
              <a:latin typeface="Arial" panose="020B0604020202020204" pitchFamily="34" charset="0"/>
              <a:ea typeface="ＭＳ Ｐゴシック" pitchFamily="-109" charset="-128"/>
              <a:cs typeface="Arial" panose="020B0604020202020204" pitchFamily="34" charset="0"/>
            </a:endParaRPr>
          </a:p>
          <a:p>
            <a:pPr>
              <a:lnSpc>
                <a:spcPct val="80000"/>
              </a:lnSpc>
            </a:pPr>
            <a:r>
              <a:rPr lang="en-GB" sz="1200" dirty="0">
                <a:latin typeface="Arial" panose="020B0604020202020204" pitchFamily="34" charset="0"/>
                <a:ea typeface="ＭＳ Ｐゴシック" pitchFamily="-109" charset="-128"/>
                <a:cs typeface="Arial" panose="020B0604020202020204" pitchFamily="34" charset="0"/>
              </a:rPr>
              <a:t>Even if they are not ready to quit this time, it is important to give a good impression and </a:t>
            </a:r>
            <a:r>
              <a:rPr lang="en-GB" sz="1200" b="1" dirty="0">
                <a:latin typeface="Arial" panose="020B0604020202020204" pitchFamily="34" charset="0"/>
                <a:ea typeface="ＭＳ Ｐゴシック" pitchFamily="-109" charset="-128"/>
                <a:cs typeface="Arial" panose="020B0604020202020204" pitchFamily="34" charset="0"/>
              </a:rPr>
              <a:t>keep the door open for them to return</a:t>
            </a:r>
            <a:r>
              <a:rPr lang="en-GB" sz="1200" dirty="0">
                <a:latin typeface="Arial" panose="020B0604020202020204" pitchFamily="34" charset="0"/>
                <a:ea typeface="ＭＳ Ｐゴシック" pitchFamily="-109" charset="-128"/>
                <a:cs typeface="Arial" panose="020B0604020202020204" pitchFamily="34" charset="0"/>
              </a:rPr>
              <a:t> when they feel ready to.  Think about when we’ve have had poor customer service – how often do we say ‘I’m not going there again!’ </a:t>
            </a: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15</a:t>
            </a:fld>
            <a:endParaRPr lang="en-US"/>
          </a:p>
        </p:txBody>
      </p:sp>
    </p:spTree>
    <p:extLst>
      <p:ext uri="{BB962C8B-B14F-4D97-AF65-F5344CB8AC3E}">
        <p14:creationId xmlns:p14="http://schemas.microsoft.com/office/powerpoint/2010/main" val="13490913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b="0" i="0" kern="1200" dirty="0">
                <a:solidFill>
                  <a:schemeClr val="tx1"/>
                </a:solidFill>
                <a:effectLst/>
                <a:latin typeface="Arial" panose="020B0604020202020204" pitchFamily="34" charset="0"/>
                <a:cs typeface="Arial" panose="020B0604020202020204" pitchFamily="34" charset="0"/>
              </a:rPr>
              <a:t>Scaling questions can be </a:t>
            </a:r>
            <a:r>
              <a:rPr lang="en-US" dirty="0">
                <a:latin typeface="Arial" panose="020B0604020202020204" pitchFamily="34" charset="0"/>
                <a:cs typeface="Arial" panose="020B0604020202020204" pitchFamily="34" charset="0"/>
              </a:rPr>
              <a:t>a </a:t>
            </a:r>
            <a:r>
              <a:rPr lang="en-US" sz="1200" b="0" i="0" kern="1200" dirty="0">
                <a:solidFill>
                  <a:schemeClr val="tx1"/>
                </a:solidFill>
                <a:effectLst/>
                <a:latin typeface="Arial" panose="020B0604020202020204" pitchFamily="34" charset="0"/>
                <a:cs typeface="Arial" panose="020B0604020202020204" pitchFamily="34" charset="0"/>
              </a:rPr>
              <a:t>useful talking tool for exploring the patient’s motivation and</a:t>
            </a:r>
            <a:r>
              <a:rPr lang="en-US" dirty="0">
                <a:latin typeface="Arial" panose="020B0604020202020204" pitchFamily="34" charset="0"/>
                <a:cs typeface="Arial" panose="020B0604020202020204" pitchFamily="34" charset="0"/>
              </a:rPr>
              <a:t> </a:t>
            </a:r>
            <a:r>
              <a:rPr lang="en-US" sz="1200" b="0" i="0" kern="1200" dirty="0">
                <a:solidFill>
                  <a:schemeClr val="tx1"/>
                </a:solidFill>
                <a:effectLst/>
                <a:latin typeface="Arial" panose="020B0604020202020204" pitchFamily="34" charset="0"/>
                <a:cs typeface="Arial" panose="020B0604020202020204" pitchFamily="34" charset="0"/>
              </a:rPr>
              <a:t>confidence.</a:t>
            </a:r>
            <a:endParaRPr lang="en-CA" sz="1200" b="0" i="0" kern="1200" dirty="0">
              <a:solidFill>
                <a:schemeClr val="tx1"/>
              </a:solidFill>
              <a:effectLst/>
              <a:latin typeface="Arial" panose="020B0604020202020204" pitchFamily="34" charset="0"/>
              <a:cs typeface="Arial" panose="020B0604020202020204" pitchFamily="34" charset="0"/>
            </a:endParaRPr>
          </a:p>
          <a:p>
            <a:r>
              <a:rPr lang="en-CA" sz="1200" b="0" i="0" kern="1200" dirty="0">
                <a:solidFill>
                  <a:schemeClr val="tx1"/>
                </a:solidFill>
                <a:effectLst/>
                <a:latin typeface="Arial" panose="020B0604020202020204" pitchFamily="34" charset="0"/>
                <a:cs typeface="Arial" panose="020B0604020202020204" pitchFamily="34" charset="0"/>
              </a:rPr>
              <a:t> </a:t>
            </a:r>
          </a:p>
          <a:p>
            <a:r>
              <a:rPr lang="en-US" sz="1200" b="0" i="0" kern="1200" dirty="0">
                <a:solidFill>
                  <a:schemeClr val="tx1"/>
                </a:solidFill>
                <a:effectLst/>
                <a:latin typeface="Arial" panose="020B0604020202020204" pitchFamily="34" charset="0"/>
                <a:cs typeface="Arial" panose="020B0604020202020204" pitchFamily="34" charset="0"/>
              </a:rPr>
              <a:t>Scaling questions ask people to respond to the following key questions:</a:t>
            </a:r>
            <a:endParaRPr lang="en-CA" sz="1200" b="0" i="0" kern="1200" dirty="0">
              <a:solidFill>
                <a:schemeClr val="tx1"/>
              </a:solidFill>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200" b="0" i="0" kern="1200" dirty="0">
                <a:solidFill>
                  <a:schemeClr val="tx1"/>
                </a:solidFill>
                <a:effectLst/>
                <a:latin typeface="Arial" panose="020B0604020202020204" pitchFamily="34" charset="0"/>
                <a:cs typeface="Arial" panose="020B0604020202020204" pitchFamily="34" charset="0"/>
              </a:rPr>
              <a:t>How motivated are you right now to make this change? And</a:t>
            </a:r>
            <a:r>
              <a:rPr lang="en-US" dirty="0">
                <a:latin typeface="Arial" panose="020B0604020202020204" pitchFamily="34" charset="0"/>
                <a:cs typeface="Arial" panose="020B0604020202020204" pitchFamily="34" charset="0"/>
              </a:rPr>
              <a:t> </a:t>
            </a:r>
            <a:endParaRPr lang="en-CA"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cs typeface="Arial" panose="020B0604020202020204" pitchFamily="34" charset="0"/>
              </a:rPr>
              <a:t>How confident are you right now that you will achieve this change?</a:t>
            </a:r>
            <a:endParaRPr lang="en-CA" sz="1200" b="0" i="0" kern="1200" dirty="0">
              <a:solidFill>
                <a:schemeClr val="tx1"/>
              </a:solidFill>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200" b="0" i="0" kern="1200" dirty="0">
                <a:solidFill>
                  <a:schemeClr val="tx1"/>
                </a:solidFill>
                <a:effectLst/>
                <a:latin typeface="Arial" panose="020B0604020202020204" pitchFamily="34" charset="0"/>
                <a:cs typeface="Arial" panose="020B0604020202020204" pitchFamily="34" charset="0"/>
              </a:rPr>
              <a:t>You can follow this by asking individuals to explain why they chose their answer instead of a lower number. </a:t>
            </a:r>
            <a:endParaRPr lang="en-CA" sz="1200" b="0" i="0" kern="1200" dirty="0">
              <a:solidFill>
                <a:schemeClr val="tx1"/>
              </a:solidFill>
              <a:effectLst/>
              <a:latin typeface="Arial" panose="020B0604020202020204" pitchFamily="34" charset="0"/>
              <a:cs typeface="Arial" panose="020B0604020202020204" pitchFamily="34" charset="0"/>
            </a:endParaRPr>
          </a:p>
          <a:p>
            <a:endParaRPr lang="en-US"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cs typeface="Arial" panose="020B0604020202020204" pitchFamily="34" charset="0"/>
              </a:rPr>
              <a:t>It’s important to note that this is not a fixed assessment and it is normal for motivation and confidence to fluctuate.</a:t>
            </a:r>
            <a:endParaRPr lang="en-CA" sz="1200" b="0" i="0" kern="1200" dirty="0">
              <a:solidFill>
                <a:schemeClr val="tx1"/>
              </a:solidFill>
              <a:effectLst/>
              <a:latin typeface="Arial" panose="020B0604020202020204" pitchFamily="34" charset="0"/>
              <a:cs typeface="Arial" panose="020B0604020202020204" pitchFamily="34" charset="0"/>
            </a:endParaRPr>
          </a:p>
          <a:p>
            <a:r>
              <a:rPr lang="en-US" sz="1200" b="0" i="0" kern="1200" dirty="0">
                <a:solidFill>
                  <a:schemeClr val="tx1"/>
                </a:solidFill>
                <a:effectLst/>
                <a:latin typeface="Arial" panose="020B0604020202020204" pitchFamily="34" charset="0"/>
                <a:cs typeface="Arial" panose="020B0604020202020204" pitchFamily="34" charset="0"/>
              </a:rPr>
              <a:t> </a:t>
            </a:r>
            <a:endParaRPr lang="en-CA" sz="1200" b="0" i="0" kern="1200" dirty="0">
              <a:solidFill>
                <a:schemeClr val="tx1"/>
              </a:solidFill>
              <a:effectLst/>
              <a:latin typeface="Arial" panose="020B0604020202020204" pitchFamily="34" charset="0"/>
              <a:cs typeface="Arial" panose="020B0604020202020204" pitchFamily="34" charset="0"/>
            </a:endParaRPr>
          </a:p>
          <a:p>
            <a:r>
              <a:rPr lang="en-US" sz="1200" b="0" i="0" kern="1200" dirty="0">
                <a:solidFill>
                  <a:schemeClr val="tx1"/>
                </a:solidFill>
                <a:effectLst/>
                <a:latin typeface="Arial" panose="020B0604020202020204" pitchFamily="34" charset="0"/>
                <a:cs typeface="Arial" panose="020B0604020202020204" pitchFamily="34" charset="0"/>
              </a:rPr>
              <a:t>It can be useful when using scaling questions to </a:t>
            </a:r>
            <a:r>
              <a:rPr lang="en-GB" sz="1200" b="0" i="0" kern="1200" dirty="0">
                <a:solidFill>
                  <a:schemeClr val="tx1"/>
                </a:solidFill>
                <a:effectLst/>
                <a:latin typeface="Arial" panose="020B0604020202020204" pitchFamily="34" charset="0"/>
                <a:cs typeface="Arial" panose="020B0604020202020204" pitchFamily="34" charset="0"/>
              </a:rPr>
              <a:t>summarise</a:t>
            </a:r>
            <a:r>
              <a:rPr lang="en-US" sz="1200" b="0" i="0" kern="1200" dirty="0">
                <a:solidFill>
                  <a:schemeClr val="tx1"/>
                </a:solidFill>
                <a:effectLst/>
                <a:latin typeface="Arial" panose="020B0604020202020204" pitchFamily="34" charset="0"/>
                <a:cs typeface="Arial" panose="020B0604020202020204" pitchFamily="34" charset="0"/>
              </a:rPr>
              <a:t> your understanding of the patient’s concerns and motivations.</a:t>
            </a:r>
            <a:r>
              <a:rPr lang="en-US" dirty="0">
                <a:latin typeface="Arial" panose="020B0604020202020204" pitchFamily="34" charset="0"/>
                <a:cs typeface="Arial" panose="020B0604020202020204" pitchFamily="34" charset="0"/>
              </a:rPr>
              <a: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cs typeface="Arial" panose="020B0604020202020204" pitchFamily="34" charset="0"/>
              </a:rPr>
              <a:t> </a:t>
            </a:r>
            <a:endParaRPr lang="en-CA" sz="1200" b="0" i="0" kern="1200" dirty="0">
              <a:solidFill>
                <a:schemeClr val="tx1"/>
              </a:solidFill>
              <a:effectLst/>
              <a:latin typeface="Arial" panose="020B0604020202020204" pitchFamily="34" charset="0"/>
              <a:cs typeface="Arial" panose="020B0604020202020204" pitchFamily="34" charset="0"/>
            </a:endParaRPr>
          </a:p>
          <a:p>
            <a:r>
              <a:rPr lang="en-US" sz="1200" b="1" i="0" kern="1200" dirty="0">
                <a:solidFill>
                  <a:schemeClr val="tx1"/>
                </a:solidFill>
                <a:effectLst/>
                <a:latin typeface="Arial" panose="020B0604020202020204" pitchFamily="34" charset="0"/>
                <a:cs typeface="Arial" panose="020B0604020202020204" pitchFamily="34" charset="0"/>
              </a:rPr>
              <a:t>[Optional]:</a:t>
            </a:r>
            <a:endParaRPr lang="en-CA" sz="1200" b="0" i="0" kern="1200" dirty="0">
              <a:solidFill>
                <a:schemeClr val="tx1"/>
              </a:solidFill>
              <a:effectLst/>
              <a:latin typeface="Arial" panose="020B0604020202020204" pitchFamily="34" charset="0"/>
              <a:cs typeface="Arial" panose="020B0604020202020204" pitchFamily="34" charset="0"/>
            </a:endParaRPr>
          </a:p>
          <a:p>
            <a:r>
              <a:rPr lang="en-US" sz="1200" b="0" i="0" kern="1200" dirty="0">
                <a:solidFill>
                  <a:schemeClr val="tx1"/>
                </a:solidFill>
                <a:effectLst/>
                <a:latin typeface="Arial" panose="020B0604020202020204" pitchFamily="34" charset="0"/>
                <a:cs typeface="Arial" panose="020B0604020202020204" pitchFamily="34" charset="0"/>
              </a:rPr>
              <a:t> </a:t>
            </a:r>
            <a:endParaRPr lang="en-CA" sz="1200" b="0" i="0" kern="1200" dirty="0">
              <a:solidFill>
                <a:schemeClr val="tx1"/>
              </a:solidFill>
              <a:effectLst/>
              <a:latin typeface="Arial" panose="020B0604020202020204" pitchFamily="34"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The aim of the below is to demonstrate how the scaling follow-up questions can be used:</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Ask participants to think of a change they could </a:t>
            </a:r>
            <a:r>
              <a:rPr lang="en-US" sz="1200" b="0" i="0" kern="1200" dirty="0" err="1">
                <a:solidFill>
                  <a:schemeClr val="tx1"/>
                </a:solidFill>
                <a:effectLst/>
                <a:latin typeface="Arial" panose="020B0604020202020204" pitchFamily="34" charset="0"/>
                <a:ea typeface="Geneva" pitchFamily="-109" charset="0"/>
                <a:cs typeface="Arial" panose="020B0604020202020204" pitchFamily="34" charset="0"/>
              </a:rPr>
              <a:t>makethat</a:t>
            </a: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 would improve their health and wellbeing which isn’t too serious, e.g., be more active, drink more water, eat healthier etc.</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Ask them to think to themselves on a scale of 1-10 how motivated they feel right now to make the change they are thinking about.</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Ask participants to put in the chat what number they picked; use this information to highlight that everyone is different, we change in the context of our own unique lives, facilitators, challenges, etc.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Ask a couple of participants what made them choose their number instead of a lower one. They don’t need to say what the change is, talking in general terms is fine.</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Ask what they think would need to happen to move them up one number.</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You could repeat the above with other participants with confidence.</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You could end the conversation by asking: “where does this leave you, what do you think you will do?”</a:t>
            </a:r>
            <a:endParaRPr lang="en-CA" sz="1200" b="0" i="0" kern="1200" dirty="0">
              <a:solidFill>
                <a:schemeClr val="tx1"/>
              </a:solidFill>
              <a:effectLst/>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16</a:t>
            </a:fld>
            <a:endParaRPr lang="en-US"/>
          </a:p>
        </p:txBody>
      </p:sp>
    </p:spTree>
    <p:extLst>
      <p:ext uri="{BB962C8B-B14F-4D97-AF65-F5344CB8AC3E}">
        <p14:creationId xmlns:p14="http://schemas.microsoft.com/office/powerpoint/2010/main" val="1084683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Arial" panose="020B0604020202020204" pitchFamily="34" charset="0"/>
                <a:ea typeface="Geneva" pitchFamily="-109" charset="0"/>
                <a:cs typeface="Arial" panose="020B0604020202020204" pitchFamily="34" charset="0"/>
              </a:rPr>
              <a:t>[Read the list of statements]</a:t>
            </a:r>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These statements demonstrate the ethos and ‘stance’ of the practitioner.</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17</a:t>
            </a:fld>
            <a:endParaRPr lang="en-US"/>
          </a:p>
        </p:txBody>
      </p:sp>
    </p:spTree>
    <p:extLst>
      <p:ext uri="{BB962C8B-B14F-4D97-AF65-F5344CB8AC3E}">
        <p14:creationId xmlns:p14="http://schemas.microsoft.com/office/powerpoint/2010/main" val="3431583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0"/>
              </a:spcAft>
            </a:pPr>
            <a:r>
              <a:rPr lang="en-US" b="1" dirty="0">
                <a:latin typeface="Arial" panose="020B0604020202020204" pitchFamily="34" charset="0"/>
                <a:cs typeface="Arial" panose="020B0604020202020204" pitchFamily="34" charset="0"/>
              </a:rPr>
              <a:t>[Read aloud the examples of affirmations]</a:t>
            </a:r>
          </a:p>
          <a:p>
            <a:endParaRPr lang="en-US" b="1" dirty="0">
              <a:latin typeface="Calibri"/>
              <a:cs typeface="Calibri"/>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18</a:t>
            </a:fld>
            <a:endParaRPr lang="en-US"/>
          </a:p>
        </p:txBody>
      </p:sp>
    </p:spTree>
    <p:extLst>
      <p:ext uri="{BB962C8B-B14F-4D97-AF65-F5344CB8AC3E}">
        <p14:creationId xmlns:p14="http://schemas.microsoft.com/office/powerpoint/2010/main" val="399124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dirty="0">
                <a:latin typeface="Arial" panose="020B0604020202020204" pitchFamily="34" charset="0"/>
                <a:cs typeface="Arial" panose="020B0604020202020204" pitchFamily="34" charset="0"/>
              </a:rPr>
              <a:t>One of the key goals we have in our work, is to boost patient’s motivation in their ability to cope short or long term with not smoking. We know that one's confidence in their ability to be successful with a behaviour is a large predictor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We know that there are four ways to increase confidence: </a:t>
            </a:r>
          </a:p>
          <a:p>
            <a:endParaRPr lang="en-US" dirty="0">
              <a:latin typeface="Arial" panose="020B0604020202020204" pitchFamily="34" charset="0"/>
              <a:cs typeface="Arial" panose="020B0604020202020204" pitchFamily="34" charset="0"/>
            </a:endParaRPr>
          </a:p>
          <a:p>
            <a:pPr>
              <a:lnSpc>
                <a:spcPts val="2500"/>
              </a:lnSpc>
              <a:spcBef>
                <a:spcPts val="0"/>
              </a:spcBef>
              <a:spcAft>
                <a:spcPts val="2200"/>
              </a:spcAft>
            </a:pPr>
            <a:r>
              <a:rPr lang="en-US" b="1" dirty="0">
                <a:latin typeface="Arial" panose="020B0604020202020204" pitchFamily="34" charset="0"/>
                <a:cs typeface="Arial" panose="020B0604020202020204" pitchFamily="34" charset="0"/>
              </a:rPr>
              <a:t>1- Personal experience</a:t>
            </a:r>
            <a:r>
              <a:rPr lang="en-US" dirty="0">
                <a:latin typeface="Arial" panose="020B0604020202020204" pitchFamily="34" charset="0"/>
                <a:cs typeface="Arial" panose="020B0604020202020204" pitchFamily="34" charset="0"/>
              </a:rPr>
              <a:t> - seeing results; e.g. Successfully getting though the day, or a difficult situation without smoking.</a:t>
            </a:r>
          </a:p>
          <a:p>
            <a:pPr>
              <a:lnSpc>
                <a:spcPts val="2500"/>
              </a:lnSpc>
              <a:spcBef>
                <a:spcPts val="0"/>
              </a:spcBef>
              <a:spcAft>
                <a:spcPts val="2200"/>
              </a:spcAft>
            </a:pPr>
            <a:endParaRPr lang="en-US" b="1" dirty="0">
              <a:latin typeface="Arial" panose="020B0604020202020204" pitchFamily="34" charset="0"/>
              <a:cs typeface="Arial" panose="020B0604020202020204" pitchFamily="34" charset="0"/>
            </a:endParaRPr>
          </a:p>
          <a:p>
            <a:pPr>
              <a:lnSpc>
                <a:spcPts val="2500"/>
              </a:lnSpc>
              <a:spcBef>
                <a:spcPts val="0"/>
              </a:spcBef>
              <a:spcAft>
                <a:spcPts val="2200"/>
              </a:spcAft>
            </a:pPr>
            <a:r>
              <a:rPr lang="en-US" b="1" dirty="0">
                <a:latin typeface="Arial" panose="020B0604020202020204" pitchFamily="34" charset="0"/>
                <a:cs typeface="Arial" panose="020B0604020202020204" pitchFamily="34" charset="0"/>
              </a:rPr>
              <a:t>2. Vicarious experience - </a:t>
            </a:r>
            <a:r>
              <a:rPr lang="en-US" dirty="0">
                <a:latin typeface="Arial" panose="020B0604020202020204" pitchFamily="34" charset="0"/>
                <a:cs typeface="Arial" panose="020B0604020202020204" pitchFamily="34" charset="0"/>
              </a:rPr>
              <a:t>hearing about the experience of others; in particular seeing or hearing about people who are similar to the patient ourselves. </a:t>
            </a:r>
          </a:p>
          <a:p>
            <a:pPr>
              <a:lnSpc>
                <a:spcPts val="2500"/>
              </a:lnSpc>
              <a:spcBef>
                <a:spcPts val="0"/>
              </a:spcBef>
              <a:spcAft>
                <a:spcPts val="2200"/>
              </a:spcAft>
            </a:pPr>
            <a:endParaRPr lang="en-US" b="1" dirty="0">
              <a:latin typeface="Arial" panose="020B0604020202020204" pitchFamily="34" charset="0"/>
              <a:cs typeface="Arial" panose="020B0604020202020204" pitchFamily="34" charset="0"/>
            </a:endParaRPr>
          </a:p>
          <a:p>
            <a:pPr>
              <a:lnSpc>
                <a:spcPts val="2500"/>
              </a:lnSpc>
              <a:spcBef>
                <a:spcPts val="0"/>
              </a:spcBef>
              <a:spcAft>
                <a:spcPts val="2200"/>
              </a:spcAft>
            </a:pPr>
            <a:r>
              <a:rPr lang="en-US" b="1" dirty="0">
                <a:latin typeface="Arial" panose="020B0604020202020204" pitchFamily="34" charset="0"/>
                <a:cs typeface="Arial" panose="020B0604020202020204" pitchFamily="34" charset="0"/>
              </a:rPr>
              <a:t>3. Performance feedback - </a:t>
            </a:r>
            <a:r>
              <a:rPr lang="en-US" dirty="0">
                <a:latin typeface="Arial" panose="020B0604020202020204" pitchFamily="34" charset="0"/>
                <a:cs typeface="Arial" panose="020B0604020202020204" pitchFamily="34" charset="0"/>
              </a:rPr>
              <a:t>hearing positive feedback; this is a key role that we have in providing individuals with positive feedback on any success, small or large that they have been able to achieve. </a:t>
            </a:r>
          </a:p>
          <a:p>
            <a:pPr>
              <a:lnSpc>
                <a:spcPts val="2500"/>
              </a:lnSpc>
              <a:spcBef>
                <a:spcPts val="0"/>
              </a:spcBef>
              <a:spcAft>
                <a:spcPts val="2200"/>
              </a:spcAft>
            </a:pPr>
            <a:endParaRPr lang="en-US" b="1" dirty="0">
              <a:latin typeface="Arial" panose="020B0604020202020204" pitchFamily="34" charset="0"/>
              <a:cs typeface="Arial" panose="020B0604020202020204" pitchFamily="34" charset="0"/>
            </a:endParaRPr>
          </a:p>
          <a:p>
            <a:pPr>
              <a:lnSpc>
                <a:spcPts val="2500"/>
              </a:lnSpc>
              <a:spcBef>
                <a:spcPts val="0"/>
              </a:spcBef>
              <a:spcAft>
                <a:spcPts val="2200"/>
              </a:spcAft>
            </a:pPr>
            <a:r>
              <a:rPr lang="en-US" b="1" dirty="0">
                <a:latin typeface="Arial" panose="020B0604020202020204" pitchFamily="34" charset="0"/>
                <a:cs typeface="Arial" panose="020B0604020202020204" pitchFamily="34" charset="0"/>
              </a:rPr>
              <a:t>4. Social support </a:t>
            </a:r>
            <a:r>
              <a:rPr lang="en-US" dirty="0">
                <a:latin typeface="Arial" panose="020B0604020202020204" pitchFamily="34" charset="0"/>
                <a:cs typeface="Arial" panose="020B0604020202020204" pitchFamily="34" charset="0"/>
              </a:rPr>
              <a:t>- having cheerleader and support system; having support from either a TDA such as yourselves or others such as peers, family, other health care professionals who can provide positive encouragement and support</a:t>
            </a: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19</a:t>
            </a:fld>
            <a:endParaRPr lang="en-US"/>
          </a:p>
        </p:txBody>
      </p:sp>
    </p:spTree>
    <p:extLst>
      <p:ext uri="{BB962C8B-B14F-4D97-AF65-F5344CB8AC3E}">
        <p14:creationId xmlns:p14="http://schemas.microsoft.com/office/powerpoint/2010/main" val="3367434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altLang="en-US" dirty="0">
                <a:latin typeface="Arial" panose="020B0604020202020204" pitchFamily="34" charset="0"/>
                <a:cs typeface="Arial" panose="020B0604020202020204" pitchFamily="34" charset="0"/>
              </a:rPr>
              <a:t>Most people think that all we do is tell patients that smoking is bad for them and that they should stop. </a:t>
            </a:r>
          </a:p>
          <a:p>
            <a:endParaRPr lang="en-GB" altLang="en-US" dirty="0">
              <a:latin typeface="Arial" panose="020B0604020202020204" pitchFamily="34" charset="0"/>
              <a:cs typeface="Arial" panose="020B0604020202020204" pitchFamily="34" charset="0"/>
            </a:endParaRPr>
          </a:p>
          <a:p>
            <a:r>
              <a:rPr lang="en-GB" altLang="en-US" dirty="0">
                <a:latin typeface="Arial" panose="020B0604020202020204" pitchFamily="34" charset="0"/>
                <a:cs typeface="Arial" panose="020B0604020202020204" pitchFamily="34" charset="0"/>
              </a:rPr>
              <a:t>Not only is this not true, but it is dangerous because anyone can do it and it suggests that smoking cessation interventions are simple advice that anyone can deliver, which is not the case.</a:t>
            </a:r>
          </a:p>
          <a:p>
            <a:endParaRPr lang="en-GB" altLang="en-US" dirty="0">
              <a:latin typeface="Arial" panose="020B0604020202020204" pitchFamily="34" charset="0"/>
              <a:cs typeface="Arial" panose="020B0604020202020204" pitchFamily="34" charset="0"/>
            </a:endParaRPr>
          </a:p>
          <a:p>
            <a:r>
              <a:rPr lang="en-GB" altLang="en-US" dirty="0">
                <a:latin typeface="Arial" panose="020B0604020202020204" pitchFamily="34" charset="0"/>
                <a:cs typeface="Arial" panose="020B0604020202020204" pitchFamily="34" charset="0"/>
              </a:rPr>
              <a:t>We know why tobacco dependence medications work but up until a few years ago we did not know what the active ingredients of behavioural support were. </a:t>
            </a:r>
          </a:p>
          <a:p>
            <a:endParaRPr lang="en-US" alt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a:t>
            </a:fld>
            <a:endParaRPr lang="en-US"/>
          </a:p>
        </p:txBody>
      </p:sp>
    </p:spTree>
    <p:extLst>
      <p:ext uri="{BB962C8B-B14F-4D97-AF65-F5344CB8AC3E}">
        <p14:creationId xmlns:p14="http://schemas.microsoft.com/office/powerpoint/2010/main" val="40068159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GB" b="1" i="0" u="none" strike="noStrike" dirty="0">
                <a:solidFill>
                  <a:srgbClr val="000000"/>
                </a:solidFill>
                <a:effectLst/>
                <a:latin typeface="Arial" panose="020B0604020202020204" pitchFamily="34" charset="0"/>
                <a:cs typeface="Arial" panose="020B0604020202020204" pitchFamily="34" charset="0"/>
              </a:rPr>
              <a:t>Full instructions: Module 4 Trainer’s guide: Activity </a:t>
            </a:r>
            <a:r>
              <a:rPr lang="en-GB" sz="1200" b="1" dirty="0">
                <a:latin typeface="Arial" panose="020B0604020202020204" pitchFamily="34" charset="0"/>
                <a:cs typeface="Arial" panose="020B0604020202020204" pitchFamily="34" charset="0"/>
              </a:rPr>
              <a:t>2: Responding to patient statements</a:t>
            </a:r>
          </a:p>
          <a:p>
            <a:endParaRPr lang="en-GB" sz="1200" b="1"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Method: </a:t>
            </a:r>
            <a:r>
              <a:rPr lang="en-GB" sz="1200" b="0" dirty="0">
                <a:latin typeface="Arial" panose="020B0604020202020204" pitchFamily="34" charset="0"/>
                <a:cs typeface="Arial" panose="020B0604020202020204" pitchFamily="34" charset="0"/>
              </a:rPr>
              <a:t>Breakout rooms</a:t>
            </a:r>
          </a:p>
          <a:p>
            <a:r>
              <a:rPr lang="en-GB" sz="1200" b="1" dirty="0">
                <a:latin typeface="Arial" panose="020B0604020202020204" pitchFamily="34" charset="0"/>
                <a:cs typeface="Arial" panose="020B0604020202020204" pitchFamily="34" charset="0"/>
              </a:rPr>
              <a:t>Number per group: </a:t>
            </a:r>
            <a:r>
              <a:rPr lang="en-GB" sz="1200" b="0" dirty="0">
                <a:latin typeface="Arial" panose="020B0604020202020204" pitchFamily="34" charset="0"/>
                <a:cs typeface="Arial" panose="020B0604020202020204" pitchFamily="34" charset="0"/>
              </a:rPr>
              <a:t>3</a:t>
            </a:r>
          </a:p>
          <a:p>
            <a:r>
              <a:rPr lang="en-GB" sz="1200" b="1" dirty="0">
                <a:latin typeface="Arial" panose="020B0604020202020204" pitchFamily="34" charset="0"/>
                <a:cs typeface="Arial" panose="020B0604020202020204" pitchFamily="34" charset="0"/>
              </a:rPr>
              <a:t>Duration: </a:t>
            </a:r>
            <a:r>
              <a:rPr lang="en-GB" sz="1200" b="0" dirty="0">
                <a:latin typeface="Arial" panose="020B0604020202020204" pitchFamily="34" charset="0"/>
                <a:cs typeface="Arial" panose="020B0604020202020204" pitchFamily="34" charset="0"/>
              </a:rPr>
              <a:t>10 minutes</a:t>
            </a:r>
          </a:p>
          <a:p>
            <a:endParaRPr lang="en-US" sz="1200" b="1" dirty="0">
              <a:latin typeface="Arial" panose="020B0604020202020204" pitchFamily="34" charset="0"/>
              <a:cs typeface="Arial" panose="020B0604020202020204" pitchFamily="34" charset="0"/>
            </a:endParaRPr>
          </a:p>
          <a:p>
            <a:pPr marL="342900" lvl="0" indent="-342900">
              <a:lnSpc>
                <a:spcPct val="115000"/>
              </a:lnSpc>
              <a:buFont typeface="Symbol" panose="05050102010706020507" pitchFamily="18" charset="2"/>
              <a:buChar char=""/>
            </a:pPr>
            <a:r>
              <a:rPr lang="en-GB" sz="1200" kern="100" dirty="0">
                <a:solidFill>
                  <a:srgbClr val="181717"/>
                </a:solidFill>
                <a:effectLst/>
                <a:latin typeface="Arial" panose="020B0604020202020204" pitchFamily="34" charset="0"/>
                <a:ea typeface="Calibri" panose="020F0502020204030204" pitchFamily="34" charset="0"/>
              </a:rPr>
              <a:t>Advise participants that we are going to focus on applying these general communication  skills to stop smoking consultations. </a:t>
            </a:r>
            <a:endParaRPr lang="en-GB" sz="1050" kern="100" dirty="0">
              <a:solidFill>
                <a:srgbClr val="181717"/>
              </a:solidFill>
              <a:effectLst/>
              <a:latin typeface="Calibri" panose="020F0502020204030204" pitchFamily="34" charset="0"/>
              <a:ea typeface="Calibri" panose="020F0502020204030204" pitchFamily="34" charset="0"/>
            </a:endParaRPr>
          </a:p>
          <a:p>
            <a:pPr marL="342900" lvl="0" indent="-342900">
              <a:lnSpc>
                <a:spcPct val="115000"/>
              </a:lnSpc>
              <a:buFont typeface="Symbol" panose="05050102010706020507" pitchFamily="18" charset="2"/>
              <a:buChar char=""/>
            </a:pPr>
            <a:r>
              <a:rPr lang="en-GB" sz="1200" kern="100" dirty="0">
                <a:solidFill>
                  <a:srgbClr val="181717"/>
                </a:solidFill>
                <a:effectLst/>
                <a:latin typeface="Arial" panose="020B0604020202020204" pitchFamily="34" charset="0"/>
                <a:ea typeface="Calibri" panose="020F0502020204030204" pitchFamily="34" charset="0"/>
              </a:rPr>
              <a:t>These communication skills are particularly useful to address those ‘heart sink’ statements that may arise in the pre-quit session and usually come from some ambivalence about stopping. </a:t>
            </a:r>
            <a:endParaRPr lang="en-GB" sz="1050" kern="100" dirty="0">
              <a:solidFill>
                <a:srgbClr val="181717"/>
              </a:solidFill>
              <a:effectLst/>
              <a:latin typeface="Calibri" panose="020F0502020204030204" pitchFamily="34" charset="0"/>
              <a:ea typeface="Calibri" panose="020F0502020204030204" pitchFamily="34" charset="0"/>
            </a:endParaRPr>
          </a:p>
          <a:p>
            <a:pPr marL="342900" lvl="0" indent="-342900">
              <a:lnSpc>
                <a:spcPct val="115000"/>
              </a:lnSpc>
              <a:buFont typeface="Symbol" panose="05050102010706020507" pitchFamily="18" charset="2"/>
              <a:buChar char=""/>
            </a:pPr>
            <a:r>
              <a:rPr lang="en-GB" sz="1200" kern="100" dirty="0">
                <a:solidFill>
                  <a:srgbClr val="181717"/>
                </a:solidFill>
                <a:effectLst/>
                <a:latin typeface="Arial" panose="020B0604020202020204" pitchFamily="34" charset="0"/>
                <a:ea typeface="Calibri" panose="020F0502020204030204" pitchFamily="34" charset="0"/>
              </a:rPr>
              <a:t>Ask participants to watch the film clip and </a:t>
            </a:r>
            <a:r>
              <a:rPr lang="en-GB" sz="1200" b="1" kern="100" dirty="0">
                <a:solidFill>
                  <a:srgbClr val="181717"/>
                </a:solidFill>
                <a:effectLst/>
                <a:latin typeface="Arial" panose="020B0604020202020204" pitchFamily="34" charset="0"/>
                <a:ea typeface="Calibri" panose="020F0502020204030204" pitchFamily="34" charset="0"/>
              </a:rPr>
              <a:t>consider an appropriate response, considering the skills they have just been identifying. </a:t>
            </a:r>
            <a:endParaRPr lang="en-GB" sz="1050" kern="100" dirty="0">
              <a:solidFill>
                <a:srgbClr val="181717"/>
              </a:solidFill>
              <a:effectLst/>
              <a:latin typeface="Calibri" panose="020F0502020204030204" pitchFamily="34" charset="0"/>
              <a:ea typeface="Calibri" panose="020F0502020204030204" pitchFamily="34" charset="0"/>
            </a:endParaRPr>
          </a:p>
          <a:p>
            <a:pPr marL="742950" lvl="1" indent="-285750">
              <a:lnSpc>
                <a:spcPct val="115000"/>
              </a:lnSpc>
              <a:buSzPts val="1400"/>
              <a:buFont typeface="Courier New" panose="02070309020205020404" pitchFamily="49" charset="0"/>
              <a:buChar char="­"/>
            </a:pPr>
            <a:r>
              <a:rPr lang="en-GB" sz="1200" kern="100" dirty="0">
                <a:solidFill>
                  <a:srgbClr val="181717"/>
                </a:solidFill>
                <a:effectLst/>
                <a:latin typeface="Arial" panose="020B0604020202020204" pitchFamily="34" charset="0"/>
                <a:ea typeface="Calibri" panose="020F0502020204030204" pitchFamily="34" charset="0"/>
                <a:cs typeface="Times New Roman" panose="02020603050405020304" pitchFamily="18" charset="0"/>
              </a:rPr>
              <a:t>Ask participants to use the ‘raise hand’ function. Feedback from this first scenario allows you to see if participants are clear on eliciting patient views and reflective listening before completing the rest of this activity.</a:t>
            </a:r>
            <a:endParaRPr lang="en-GB" sz="1050" kern="100" dirty="0">
              <a:solidFill>
                <a:srgbClr val="181717"/>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SzPts val="1400"/>
              <a:buFont typeface="Symbol" panose="05050102010706020507" pitchFamily="18" charset="2"/>
              <a:buChar char=""/>
            </a:pPr>
            <a:r>
              <a:rPr lang="en-GB" sz="1200" kern="100" dirty="0">
                <a:solidFill>
                  <a:srgbClr val="181717"/>
                </a:solidFill>
                <a:effectLst/>
                <a:latin typeface="Arial" panose="020B0604020202020204" pitchFamily="34" charset="0"/>
                <a:ea typeface="Calibri" panose="020F0502020204030204" pitchFamily="34" charset="0"/>
              </a:rPr>
              <a:t>Ask participants </a:t>
            </a:r>
            <a:r>
              <a:rPr lang="en-GB" sz="1200" kern="100">
                <a:solidFill>
                  <a:srgbClr val="181717"/>
                </a:solidFill>
                <a:effectLst/>
                <a:latin typeface="Arial" panose="020B0604020202020204" pitchFamily="34" charset="0"/>
                <a:ea typeface="Calibri" panose="020F0502020204030204" pitchFamily="34" charset="0"/>
              </a:rPr>
              <a:t>to open Handout </a:t>
            </a:r>
            <a:r>
              <a:rPr lang="en-GB" sz="1200" kern="100" dirty="0">
                <a:solidFill>
                  <a:srgbClr val="181717"/>
                </a:solidFill>
                <a:effectLst/>
                <a:latin typeface="Arial" panose="020B0604020202020204" pitchFamily="34" charset="0"/>
                <a:ea typeface="Calibri" panose="020F0502020204030204" pitchFamily="34" charset="0"/>
              </a:rPr>
              <a:t>1. </a:t>
            </a:r>
            <a:r>
              <a:rPr lang="en-GB" sz="1200" b="1" kern="100" dirty="0">
                <a:solidFill>
                  <a:srgbClr val="181717"/>
                </a:solidFill>
                <a:effectLst/>
                <a:latin typeface="Arial" panose="020B0604020202020204" pitchFamily="34" charset="0"/>
                <a:ea typeface="Calibri" panose="020F0502020204030204" pitchFamily="34" charset="0"/>
              </a:rPr>
              <a:t>Patient statements can also be displayed onscreen in breakout rooms during the activity.</a:t>
            </a:r>
            <a:endParaRPr lang="en-GB" sz="1050" kern="100" dirty="0">
              <a:solidFill>
                <a:srgbClr val="181717"/>
              </a:solidFill>
              <a:effectLst/>
              <a:latin typeface="Calibri" panose="020F0502020204030204" pitchFamily="34" charset="0"/>
              <a:ea typeface="Calibri" panose="020F0502020204030204" pitchFamily="34" charset="0"/>
            </a:endParaRPr>
          </a:p>
          <a:p>
            <a:pPr marL="342900" lvl="0" indent="-342900">
              <a:lnSpc>
                <a:spcPct val="115000"/>
              </a:lnSpc>
              <a:buSzPts val="1400"/>
              <a:buFont typeface="Symbol" panose="05050102010706020507" pitchFamily="18" charset="2"/>
              <a:buChar char=""/>
            </a:pPr>
            <a:r>
              <a:rPr lang="en-GB" sz="1200" kern="100" dirty="0">
                <a:solidFill>
                  <a:srgbClr val="181717"/>
                </a:solidFill>
                <a:effectLst/>
                <a:latin typeface="Arial" panose="020B0604020202020204" pitchFamily="34" charset="0"/>
                <a:ea typeface="Calibri" panose="020F0502020204030204" pitchFamily="34" charset="0"/>
              </a:rPr>
              <a:t>Advise participants that you are now going to split into </a:t>
            </a:r>
            <a:r>
              <a:rPr lang="en-GB" sz="1200" b="1" kern="100" dirty="0">
                <a:solidFill>
                  <a:srgbClr val="181717"/>
                </a:solidFill>
                <a:effectLst/>
                <a:latin typeface="Arial" panose="020B0604020202020204" pitchFamily="34" charset="0"/>
                <a:ea typeface="Calibri" panose="020F0502020204030204" pitchFamily="34" charset="0"/>
              </a:rPr>
              <a:t>groups of 3 for 10 minutes.</a:t>
            </a:r>
            <a:endParaRPr lang="en-GB" sz="1050" kern="100" dirty="0">
              <a:solidFill>
                <a:srgbClr val="181717"/>
              </a:solidFill>
              <a:effectLst/>
              <a:latin typeface="Calibri" panose="020F0502020204030204" pitchFamily="34" charset="0"/>
              <a:ea typeface="Calibri" panose="020F0502020204030204" pitchFamily="34" charset="0"/>
            </a:endParaRPr>
          </a:p>
          <a:p>
            <a:pPr marL="342900" lvl="0" indent="-342900">
              <a:lnSpc>
                <a:spcPct val="115000"/>
              </a:lnSpc>
              <a:buSzPts val="1400"/>
              <a:buFont typeface="Symbol" panose="05050102010706020507" pitchFamily="18" charset="2"/>
              <a:buChar char=""/>
            </a:pPr>
            <a:r>
              <a:rPr lang="en-GB" sz="1200" kern="100" dirty="0">
                <a:solidFill>
                  <a:srgbClr val="181717"/>
                </a:solidFill>
                <a:effectLst/>
                <a:latin typeface="Arial" panose="020B0604020202020204" pitchFamily="34" charset="0"/>
                <a:ea typeface="Calibri" panose="020F0502020204030204" pitchFamily="34" charset="0"/>
              </a:rPr>
              <a:t>Ask participants to discuss, agree on and write down ONE person-centred response to each of the statements on their handout. If time is tight provide each group with one or two statements to consider.</a:t>
            </a:r>
            <a:endParaRPr lang="en-GB" sz="1050" kern="100" dirty="0">
              <a:solidFill>
                <a:srgbClr val="181717"/>
              </a:solidFill>
              <a:effectLst/>
              <a:latin typeface="Calibri" panose="020F0502020204030204" pitchFamily="34" charset="0"/>
              <a:ea typeface="Calibri" panose="020F0502020204030204" pitchFamily="34" charset="0"/>
            </a:endParaRPr>
          </a:p>
          <a:p>
            <a:pPr marL="342900" lvl="0" indent="-342900">
              <a:lnSpc>
                <a:spcPct val="115000"/>
              </a:lnSpc>
              <a:buSzPts val="1400"/>
              <a:buFont typeface="Symbol" panose="05050102010706020507" pitchFamily="18" charset="2"/>
              <a:buChar char=""/>
            </a:pPr>
            <a:r>
              <a:rPr lang="en-GB" sz="1200" b="1" kern="100" dirty="0">
                <a:solidFill>
                  <a:srgbClr val="181717"/>
                </a:solidFill>
                <a:effectLst/>
                <a:latin typeface="Arial" panose="020B0604020202020204" pitchFamily="34" charset="0"/>
                <a:ea typeface="Calibri" panose="020F0502020204030204" pitchFamily="34" charset="0"/>
              </a:rPr>
              <a:t>After the breakout activity has ended, </a:t>
            </a:r>
            <a:r>
              <a:rPr lang="en-GB" sz="1200" kern="100" dirty="0">
                <a:solidFill>
                  <a:srgbClr val="181717"/>
                </a:solidFill>
                <a:effectLst/>
                <a:latin typeface="Arial" panose="020B0604020202020204" pitchFamily="34" charset="0"/>
                <a:ea typeface="Calibri" panose="020F0502020204030204" pitchFamily="34" charset="0"/>
              </a:rPr>
              <a:t>bring the group together for feedback.</a:t>
            </a:r>
            <a:endParaRPr lang="en-GB" sz="1050" kern="100" dirty="0">
              <a:solidFill>
                <a:srgbClr val="181717"/>
              </a:solidFill>
              <a:effectLst/>
              <a:latin typeface="Calibri" panose="020F0502020204030204" pitchFamily="34" charset="0"/>
              <a:ea typeface="Calibri" panose="020F0502020204030204" pitchFamily="34" charset="0"/>
            </a:endParaRPr>
          </a:p>
          <a:p>
            <a:pPr marL="342900" lvl="0" indent="-342900">
              <a:lnSpc>
                <a:spcPct val="115000"/>
              </a:lnSpc>
              <a:buSzPts val="1400"/>
              <a:buFont typeface="Symbol" panose="05050102010706020507" pitchFamily="18" charset="2"/>
              <a:buChar char=""/>
            </a:pPr>
            <a:r>
              <a:rPr lang="en-GB" sz="1200" b="1" kern="100" dirty="0">
                <a:solidFill>
                  <a:srgbClr val="181717"/>
                </a:solidFill>
                <a:effectLst/>
                <a:latin typeface="Arial" panose="020B0604020202020204" pitchFamily="34" charset="0"/>
                <a:ea typeface="Calibri" panose="020F0502020204030204" pitchFamily="34" charset="0"/>
              </a:rPr>
              <a:t>Read out a statement and then ask each group to respond. Repeat the process for each statement.</a:t>
            </a:r>
            <a:endParaRPr lang="en-GB" sz="1050" kern="100" dirty="0">
              <a:solidFill>
                <a:srgbClr val="181717"/>
              </a:solidFill>
              <a:effectLst/>
              <a:latin typeface="Calibri" panose="020F0502020204030204" pitchFamily="34" charset="0"/>
              <a:ea typeface="Calibri" panose="020F0502020204030204" pitchFamily="34" charset="0"/>
            </a:endParaRPr>
          </a:p>
          <a:p>
            <a:pPr marL="742950" lvl="1" indent="-285750">
              <a:lnSpc>
                <a:spcPct val="115000"/>
              </a:lnSpc>
              <a:buSzPts val="1400"/>
              <a:buFont typeface="Courier New" panose="02070309020205020404" pitchFamily="49" charset="0"/>
              <a:buChar char="­"/>
            </a:pPr>
            <a:r>
              <a:rPr lang="en-GB" sz="1200" kern="100" dirty="0">
                <a:solidFill>
                  <a:srgbClr val="181717"/>
                </a:solidFill>
                <a:effectLst/>
                <a:latin typeface="Arial" panose="020B0604020202020204" pitchFamily="34" charset="0"/>
                <a:ea typeface="Calibri" panose="020F0502020204030204" pitchFamily="34" charset="0"/>
                <a:cs typeface="Times New Roman" panose="02020603050405020304" pitchFamily="18" charset="0"/>
              </a:rPr>
              <a:t>Ask the group which responses they feel would be most effective and  reinforce that there are several effective communication styles which work  [Use Appendix 2: Suggested trainer responses as a reference]</a:t>
            </a:r>
            <a:r>
              <a:rPr lang="en-GB" sz="1200" kern="100" dirty="0">
                <a:solidFill>
                  <a:srgbClr val="181717"/>
                </a:solidFill>
                <a:effectLst/>
                <a:latin typeface="Arial" panose="020B0604020202020204" pitchFamily="34" charset="0"/>
                <a:ea typeface="Calibri" panose="020F0502020204030204" pitchFamily="34" charset="0"/>
              </a:rPr>
              <a:t> </a:t>
            </a:r>
            <a:endParaRPr lang="en-GB" sz="1050" kern="100" dirty="0">
              <a:solidFill>
                <a:srgbClr val="181717"/>
              </a:solidFill>
              <a:effectLst/>
              <a:latin typeface="Calibri" panose="020F0502020204030204" pitchFamily="34" charset="0"/>
              <a:ea typeface="Calibri" panose="020F0502020204030204" pitchFamily="34" charset="0"/>
            </a:endParaRPr>
          </a:p>
          <a:p>
            <a:pPr marL="6350" indent="-6350">
              <a:lnSpc>
                <a:spcPct val="115000"/>
              </a:lnSpc>
              <a:spcAft>
                <a:spcPts val="820"/>
              </a:spcAft>
            </a:pPr>
            <a:r>
              <a:rPr lang="en-GB" sz="1200" kern="100" dirty="0">
                <a:solidFill>
                  <a:srgbClr val="181717"/>
                </a:solidFill>
                <a:effectLst/>
                <a:latin typeface="Arial" panose="020B0604020202020204" pitchFamily="34" charset="0"/>
                <a:ea typeface="Calibri" panose="020F0502020204030204" pitchFamily="34" charset="0"/>
              </a:rPr>
              <a:t>What to look out for: </a:t>
            </a:r>
            <a:endParaRPr lang="en-GB" sz="1050" kern="100" dirty="0">
              <a:solidFill>
                <a:srgbClr val="181717"/>
              </a:solidFill>
              <a:effectLst/>
              <a:latin typeface="Calibri" panose="020F0502020204030204" pitchFamily="34" charset="0"/>
              <a:ea typeface="Calibri" panose="020F0502020204030204" pitchFamily="34" charset="0"/>
            </a:endParaRPr>
          </a:p>
          <a:p>
            <a:pPr marL="342900" lvl="0" indent="-342900">
              <a:lnSpc>
                <a:spcPct val="115000"/>
              </a:lnSpc>
              <a:spcAft>
                <a:spcPts val="820"/>
              </a:spcAft>
              <a:buFont typeface="Symbol" panose="05050102010706020507" pitchFamily="18" charset="2"/>
              <a:buChar char=""/>
            </a:pPr>
            <a:r>
              <a:rPr lang="en-GB" sz="1200" kern="100" dirty="0">
                <a:solidFill>
                  <a:srgbClr val="181717"/>
                </a:solidFill>
                <a:effectLst/>
                <a:latin typeface="Arial" panose="020B0604020202020204" pitchFamily="34" charset="0"/>
                <a:ea typeface="Calibri" panose="020F0502020204030204" pitchFamily="34" charset="0"/>
              </a:rPr>
              <a:t>If a participant is wildly off in their response, the trainer can gently make another suggestion, or continue with the round, allowing other participants to share their examples. </a:t>
            </a:r>
            <a:endParaRPr lang="en-GB" sz="1050" kern="100" dirty="0">
              <a:solidFill>
                <a:srgbClr val="181717"/>
              </a:solidFill>
              <a:effectLst/>
              <a:latin typeface="Calibri" panose="020F0502020204030204" pitchFamily="34" charset="0"/>
              <a:ea typeface="Calibri" panose="020F0502020204030204" pitchFamily="34" charset="0"/>
            </a:endParaRPr>
          </a:p>
          <a:p>
            <a:r>
              <a:rPr lang="en-GB" sz="1200" dirty="0">
                <a:solidFill>
                  <a:srgbClr val="181717"/>
                </a:solidFill>
                <a:effectLst/>
                <a:latin typeface="Arial" panose="020B0604020202020204" pitchFamily="34" charset="0"/>
                <a:ea typeface="Calibri" panose="020F0502020204030204" pitchFamily="34" charset="0"/>
              </a:rPr>
              <a:t>Responses should generally include: acknowledgement of issue; elicit patient’s understanding of the issue; work with the patient to find a solution.</a:t>
            </a:r>
            <a:endParaRPr lang="en-US" sz="1200" b="1" dirty="0">
              <a:latin typeface="Arial" panose="020B0604020202020204" pitchFamily="34" charset="0"/>
              <a:cs typeface="Arial" panose="020B0604020202020204" pitchFamily="34" charset="0"/>
            </a:endParaRPr>
          </a:p>
          <a:p>
            <a:endParaRPr lang="en-US" b="1"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20</a:t>
            </a:fld>
            <a:endParaRPr lang="en-US"/>
          </a:p>
        </p:txBody>
      </p:sp>
    </p:spTree>
    <p:extLst>
      <p:ext uri="{BB962C8B-B14F-4D97-AF65-F5344CB8AC3E}">
        <p14:creationId xmlns:p14="http://schemas.microsoft.com/office/powerpoint/2010/main" val="203159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en-US" dirty="0">
                <a:latin typeface="Arial" panose="020B0604020202020204" pitchFamily="34" charset="0"/>
                <a:cs typeface="Arial" panose="020B0604020202020204" pitchFamily="34" charset="0"/>
              </a:rPr>
              <a:t> [Read points on slide]</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21</a:t>
            </a:fld>
            <a:endParaRPr lang="en-US"/>
          </a:p>
        </p:txBody>
      </p:sp>
    </p:spTree>
    <p:extLst>
      <p:ext uri="{BB962C8B-B14F-4D97-AF65-F5344CB8AC3E}">
        <p14:creationId xmlns:p14="http://schemas.microsoft.com/office/powerpoint/2010/main" val="29048697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a:effectLst/>
                <a:latin typeface="Arial" panose="020B0604020202020204" pitchFamily="34" charset="0"/>
                <a:ea typeface="Times New Roman" panose="02020603050405020304" pitchFamily="18" charset="0"/>
                <a:cs typeface="Arial" panose="020B0604020202020204" pitchFamily="34" charset="0"/>
              </a:rPr>
              <a:t>[Large group debrief]: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endParaRPr lang="en-CA" sz="1200" b="1"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panose="020B0604020202020204" pitchFamily="34" charset="0"/>
                <a:ea typeface="Times New Roman" panose="02020603050405020304" pitchFamily="18" charset="0"/>
                <a:cs typeface="Arial" panose="020B0604020202020204" pitchFamily="34" charset="0"/>
              </a:rPr>
              <a:t>[Invite participants to write in the chat or raise their hand ask questions, make comments, reflections, etc.]</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b="1"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endParaRPr lang="en-GB" altLang="en-US" i="0"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22</a:t>
            </a:fld>
            <a:endParaRPr lang="en-US" dirty="0"/>
          </a:p>
        </p:txBody>
      </p:sp>
    </p:spTree>
    <p:extLst>
      <p:ext uri="{BB962C8B-B14F-4D97-AF65-F5344CB8AC3E}">
        <p14:creationId xmlns:p14="http://schemas.microsoft.com/office/powerpoint/2010/main" val="2716341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dirty="0">
                <a:latin typeface="Arial" panose="020B0604020202020204" pitchFamily="34" charset="0"/>
                <a:cs typeface="Arial" panose="020B0604020202020204" pitchFamily="34" charset="0"/>
              </a:rPr>
              <a:t>The NCSCT developed an evidence base for behavioural support and with this in mind have a system for identifying the competences (knowledge and skills) required to deliver effective smoking cessation interventions.</a:t>
            </a:r>
          </a:p>
          <a:p>
            <a:endParaRPr lang="en-GB" altLang="en-US" dirty="0">
              <a:latin typeface="Arial" panose="020B0604020202020204" pitchFamily="34" charset="0"/>
              <a:cs typeface="Arial" panose="020B0604020202020204" pitchFamily="34" charset="0"/>
            </a:endParaRPr>
          </a:p>
          <a:p>
            <a:r>
              <a:rPr lang="en-GB" altLang="en-US" dirty="0">
                <a:latin typeface="Arial" panose="020B0604020202020204" pitchFamily="34" charset="0"/>
                <a:cs typeface="Arial" panose="020B0604020202020204" pitchFamily="34" charset="0"/>
              </a:rPr>
              <a:t>The NCSCT identified over </a:t>
            </a:r>
            <a:r>
              <a:rPr lang="en-GB" altLang="en-US" b="1" dirty="0">
                <a:latin typeface="Arial" panose="020B0604020202020204" pitchFamily="34" charset="0"/>
                <a:cs typeface="Arial" panose="020B0604020202020204" pitchFamily="34" charset="0"/>
              </a:rPr>
              <a:t>70 behaviour change techniques </a:t>
            </a:r>
            <a:r>
              <a:rPr lang="en-GB" altLang="en-US" dirty="0">
                <a:latin typeface="Arial" panose="020B0604020202020204" pitchFamily="34" charset="0"/>
                <a:cs typeface="Arial" panose="020B0604020202020204" pitchFamily="34" charset="0"/>
              </a:rPr>
              <a:t>used in smoking cessation from the research literature, treatment protocols and national and international guidance documents. </a:t>
            </a:r>
          </a:p>
          <a:p>
            <a:endParaRPr lang="en-GB" altLang="en-US" dirty="0">
              <a:latin typeface="Arial" panose="020B0604020202020204" pitchFamily="34" charset="0"/>
              <a:cs typeface="Arial" panose="020B0604020202020204" pitchFamily="34" charset="0"/>
            </a:endParaRPr>
          </a:p>
          <a:p>
            <a:r>
              <a:rPr lang="en-GB" altLang="en-US" b="1" dirty="0">
                <a:latin typeface="Arial" panose="020B0604020202020204" pitchFamily="34" charset="0"/>
                <a:cs typeface="Arial" panose="020B0604020202020204" pitchFamily="34" charset="0"/>
              </a:rPr>
              <a:t>Sixteen</a:t>
            </a:r>
            <a:r>
              <a:rPr lang="en-GB" altLang="en-US" dirty="0">
                <a:latin typeface="Arial" panose="020B0604020202020204" pitchFamily="34" charset="0"/>
                <a:cs typeface="Arial" panose="020B0604020202020204" pitchFamily="34" charset="0"/>
              </a:rPr>
              <a:t> of these have the strongest evidence of their effectiveness and it is these around which this course is based.</a:t>
            </a:r>
          </a:p>
          <a:p>
            <a:endParaRPr lang="en-GB" altLang="en-US" dirty="0">
              <a:latin typeface="Arial" panose="020B0604020202020204" pitchFamily="34" charset="0"/>
              <a:cs typeface="Arial" panose="020B0604020202020204" pitchFamily="34" charset="0"/>
            </a:endParaRPr>
          </a:p>
          <a:p>
            <a:r>
              <a:rPr lang="en-GB" sz="1200" kern="1200" dirty="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Tobacco dependence treatment delivered by a trained adviser that includes medications has been shown to triple success with stopping in the long term.</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3</a:t>
            </a:fld>
            <a:endParaRPr lang="en-US"/>
          </a:p>
        </p:txBody>
      </p:sp>
    </p:spTree>
    <p:extLst>
      <p:ext uri="{BB962C8B-B14F-4D97-AF65-F5344CB8AC3E}">
        <p14:creationId xmlns:p14="http://schemas.microsoft.com/office/powerpoint/2010/main" val="105984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l" rtl="0" fontAlgn="base"/>
            <a:r>
              <a:rPr lang="en-CA" b="0" i="0" u="none" strike="noStrike" dirty="0">
                <a:solidFill>
                  <a:srgbClr val="000000"/>
                </a:solidFill>
                <a:effectLst/>
                <a:latin typeface="Arial" panose="020B0604020202020204" pitchFamily="34" charset="0"/>
              </a:rPr>
              <a:t>E</a:t>
            </a:r>
            <a:r>
              <a:rPr lang="en-CA" sz="1200" b="0" i="0" u="none" strike="noStrike" dirty="0">
                <a:solidFill>
                  <a:srgbClr val="000000"/>
                </a:solidFill>
                <a:effectLst/>
                <a:latin typeface="Arial" panose="020B0604020202020204" pitchFamily="34" charset="0"/>
                <a:cs typeface="Arial" panose="020B0604020202020204" pitchFamily="34" charset="0"/>
              </a:rPr>
              <a:t>vidence-based behaviour change techniques (BCTs) have been established to support smoking cessation BCTs. The things that you say and do with people who </a:t>
            </a:r>
            <a:r>
              <a:rPr lang="en-CA" sz="1200" b="0" i="0" u="none" strike="noStrike">
                <a:solidFill>
                  <a:srgbClr val="000000"/>
                </a:solidFill>
                <a:effectLst/>
                <a:latin typeface="Arial" panose="020B0604020202020204" pitchFamily="34" charset="0"/>
                <a:cs typeface="Arial" panose="020B0604020202020204" pitchFamily="34" charset="0"/>
              </a:rPr>
              <a:t>smoke that </a:t>
            </a:r>
            <a:r>
              <a:rPr lang="en-CA" sz="1200" b="0" i="0" u="none" strike="noStrike" dirty="0">
                <a:solidFill>
                  <a:srgbClr val="000000"/>
                </a:solidFill>
                <a:effectLst/>
                <a:latin typeface="Arial" panose="020B0604020202020204" pitchFamily="34" charset="0"/>
                <a:cs typeface="Arial" panose="020B0604020202020204" pitchFamily="34" charset="0"/>
              </a:rPr>
              <a:t>are effective interventions to improve smokers' chances of stopping.</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0" i="0" u="none" strike="noStrike" dirty="0">
                <a:solidFill>
                  <a:srgbClr val="000000"/>
                </a:solidFill>
                <a:effectLst/>
                <a:latin typeface="Arial" panose="020B0604020202020204" pitchFamily="34" charset="0"/>
                <a:cs typeface="Arial" panose="020B0604020202020204" pitchFamily="34" charset="0"/>
              </a:rPr>
              <a:t> </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0" i="0" u="none" strike="noStrike" dirty="0">
                <a:solidFill>
                  <a:srgbClr val="000000"/>
                </a:solidFill>
                <a:effectLst/>
                <a:latin typeface="Arial" panose="020B0604020202020204" pitchFamily="34" charset="0"/>
                <a:cs typeface="Arial" panose="020B0604020202020204" pitchFamily="34" charset="0"/>
              </a:rPr>
              <a:t>These </a:t>
            </a:r>
            <a:r>
              <a:rPr lang="en-US" sz="1200" b="0" i="0" u="none" strike="noStrike" dirty="0">
                <a:solidFill>
                  <a:srgbClr val="000000"/>
                </a:solidFill>
                <a:effectLst/>
                <a:latin typeface="Arial" panose="020B0604020202020204" pitchFamily="34" charset="0"/>
                <a:cs typeface="Arial" panose="020B0604020202020204" pitchFamily="34" charset="0"/>
              </a:rPr>
              <a:t>BCTs were identified from treatment protocols and international guidelines as well as evidence from randomised controlled trials and expert clinical opinion. </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US" sz="1200" b="0" i="0" u="none" strike="noStrike" dirty="0">
                <a:solidFill>
                  <a:srgbClr val="000000"/>
                </a:solidFill>
                <a:effectLst/>
                <a:latin typeface="Arial" panose="020B0604020202020204" pitchFamily="34" charset="0"/>
                <a:cs typeface="Arial" panose="020B0604020202020204" pitchFamily="34" charset="0"/>
              </a:rPr>
              <a:t> </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US" sz="1200" b="0" i="0" u="none" strike="noStrike" dirty="0">
                <a:solidFill>
                  <a:srgbClr val="000000"/>
                </a:solidFill>
                <a:effectLst/>
                <a:latin typeface="Arial" panose="020B0604020202020204" pitchFamily="34" charset="0"/>
                <a:cs typeface="Arial" panose="020B0604020202020204" pitchFamily="34" charset="0"/>
              </a:rPr>
              <a:t>While there are more than 71 BCTs, there are 16 individual BCTs for which we have good grounds to believe are the most effective (Michie 2011).</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US" sz="1200" b="0" i="0" u="none" strike="noStrike" dirty="0">
                <a:solidFill>
                  <a:srgbClr val="000000"/>
                </a:solidFill>
                <a:effectLst/>
                <a:latin typeface="Arial" panose="020B0604020202020204" pitchFamily="34" charset="0"/>
                <a:cs typeface="Arial" panose="020B0604020202020204" pitchFamily="34" charset="0"/>
              </a:rPr>
              <a:t> </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US" sz="1200" b="0" i="0" u="none" strike="noStrike" dirty="0">
                <a:solidFill>
                  <a:srgbClr val="000000"/>
                </a:solidFill>
                <a:effectLst/>
                <a:latin typeface="Arial" panose="020B0604020202020204" pitchFamily="34" charset="0"/>
                <a:cs typeface="Arial" panose="020B0604020202020204" pitchFamily="34" charset="0"/>
              </a:rPr>
              <a:t>You will notice a particular focus during the two days on BCTs related to the areas on the slide. Clinical and academic consensus led us to focus on the following evidenced based Interventions:</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1" i="0" u="none" strike="noStrike" dirty="0">
                <a:solidFill>
                  <a:srgbClr val="000000"/>
                </a:solidFill>
                <a:effectLst/>
                <a:latin typeface="Arial" panose="020B0604020202020204" pitchFamily="34" charset="0"/>
                <a:cs typeface="Arial" panose="020B0604020202020204" pitchFamily="34" charset="0"/>
              </a:rPr>
              <a:t>Using CO monitoring as a motivational tool</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Stop smoking aids</a:t>
            </a:r>
            <a:r>
              <a:rPr lang="en-US" sz="1200" b="0" i="0" u="none" strike="noStrike" dirty="0">
                <a:solidFill>
                  <a:srgbClr val="000000"/>
                </a:solidFill>
                <a:effectLst/>
                <a:latin typeface="Arial" panose="020B0604020202020204" pitchFamily="34" charset="0"/>
                <a:cs typeface="Arial" panose="020B0604020202020204" pitchFamily="34" charset="0"/>
              </a:rPr>
              <a:t>: </a:t>
            </a:r>
            <a:r>
              <a:rPr lang="en-CA" sz="1200" b="0" i="0" u="none" strike="noStrike" dirty="0">
                <a:solidFill>
                  <a:srgbClr val="000000"/>
                </a:solidFill>
                <a:effectLst/>
                <a:latin typeface="Arial" panose="020B0604020202020204" pitchFamily="34" charset="0"/>
                <a:cs typeface="Arial" panose="020B0604020202020204" pitchFamily="34" charset="0"/>
              </a:rPr>
              <a:t>making sure patients have a realistic expectation of stop smoking aids, use these aids properly and are aware of any potential side effects</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Addressing barriers and smoking cues and coping with withdrawal</a:t>
            </a:r>
            <a:r>
              <a:rPr lang="en-US" sz="1200" b="0" i="0" u="none" strike="noStrike" dirty="0">
                <a:solidFill>
                  <a:srgbClr val="000000"/>
                </a:solidFill>
                <a:effectLst/>
                <a:latin typeface="Arial" panose="020B0604020202020204" pitchFamily="34" charset="0"/>
                <a:cs typeface="Arial" panose="020B0604020202020204" pitchFamily="34" charset="0"/>
              </a:rPr>
              <a:t>: </a:t>
            </a:r>
            <a:r>
              <a:rPr lang="en-CA" sz="1200" b="0" i="0" u="none" strike="noStrike" dirty="0">
                <a:solidFill>
                  <a:srgbClr val="000000"/>
                </a:solidFill>
                <a:effectLst/>
                <a:latin typeface="Arial" panose="020B0604020202020204" pitchFamily="34" charset="0"/>
                <a:cs typeface="Arial" panose="020B0604020202020204" pitchFamily="34" charset="0"/>
              </a:rPr>
              <a:t>helping patients to change their routine to avoid smoking and making sure they know what to expect in terms of cravings and withdrawal symptoms and having strategies in place to address these when they occur</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The ‘not-a-puff’ rule</a:t>
            </a:r>
            <a:r>
              <a:rPr lang="en-US" sz="1200" b="0" i="0" u="none" strike="noStrike" dirty="0">
                <a:solidFill>
                  <a:srgbClr val="000000"/>
                </a:solidFill>
                <a:effectLst/>
                <a:latin typeface="Arial" panose="020B0604020202020204" pitchFamily="34" charset="0"/>
                <a:cs typeface="Arial" panose="020B0604020202020204" pitchFamily="34" charset="0"/>
              </a:rPr>
              <a:t>: </a:t>
            </a:r>
            <a:r>
              <a:rPr lang="en-CA" sz="1200" b="0" i="0" u="none" strike="noStrike" dirty="0">
                <a:solidFill>
                  <a:srgbClr val="000000"/>
                </a:solidFill>
                <a:effectLst/>
                <a:latin typeface="Arial" panose="020B0604020202020204" pitchFamily="34" charset="0"/>
                <a:cs typeface="Arial" panose="020B0604020202020204" pitchFamily="34" charset="0"/>
              </a:rPr>
              <a:t>stressing the importance of the ‘not-a-puff’ rule and gaining commitment to it from the patient</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Obtaining patient commitment </a:t>
            </a:r>
            <a:r>
              <a:rPr lang="en-US" sz="1200" b="0" i="0" u="none" strike="noStrike" dirty="0">
                <a:solidFill>
                  <a:srgbClr val="000000"/>
                </a:solidFill>
                <a:effectLst/>
                <a:latin typeface="Arial" panose="020B0604020202020204" pitchFamily="34" charset="0"/>
                <a:cs typeface="Arial" panose="020B0604020202020204" pitchFamily="34" charset="0"/>
              </a:rPr>
              <a:t>to the smokefree goal that you established and the treatment plan that was agreed to </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Strengthening non-smoker identify: </a:t>
            </a:r>
            <a:r>
              <a:rPr lang="en-CA" sz="1200" b="0" i="0" u="none" strike="noStrike" dirty="0">
                <a:solidFill>
                  <a:srgbClr val="000000"/>
                </a:solidFill>
                <a:effectLst/>
                <a:latin typeface="Arial" panose="020B0604020202020204" pitchFamily="34" charset="0"/>
                <a:cs typeface="Arial" panose="020B0604020202020204" pitchFamily="34" charset="0"/>
              </a:rPr>
              <a:t>e.g. encouraging the patient to regard smoking as no longer part of his or her life</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US" sz="1200" b="1" i="0" u="none" strike="noStrike" dirty="0">
                <a:solidFill>
                  <a:srgbClr val="000000"/>
                </a:solidFill>
                <a:effectLst/>
                <a:latin typeface="Arial" panose="020B0604020202020204" pitchFamily="34" charset="0"/>
                <a:cs typeface="Arial" panose="020B0604020202020204" pitchFamily="34" charset="0"/>
              </a:rPr>
              <a:t>Building rapport</a:t>
            </a:r>
            <a:r>
              <a:rPr lang="en-US" sz="1200" b="0" i="0" u="none" strike="noStrike" dirty="0">
                <a:solidFill>
                  <a:srgbClr val="000000"/>
                </a:solidFill>
                <a:effectLst/>
                <a:latin typeface="Arial" panose="020B0604020202020204" pitchFamily="34" charset="0"/>
                <a:cs typeface="Arial" panose="020B0604020202020204" pitchFamily="34" charset="0"/>
              </a:rPr>
              <a:t>: central to everything you do to help a patient stop smoking</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0" i="0" u="none" strike="noStrike" dirty="0">
                <a:solidFill>
                  <a:srgbClr val="000000"/>
                </a:solidFill>
                <a:effectLst/>
                <a:latin typeface="Arial" panose="020B0604020202020204" pitchFamily="34" charset="0"/>
                <a:cs typeface="Arial" panose="020B0604020202020204" pitchFamily="34" charset="0"/>
              </a:rPr>
              <a:t> </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r>
              <a:rPr lang="en-US" sz="1200" b="0" i="0" u="none" strike="noStrike" dirty="0">
                <a:solidFill>
                  <a:srgbClr val="000000"/>
                </a:solidFill>
                <a:effectLst/>
                <a:latin typeface="Arial" panose="020B0604020202020204" pitchFamily="34" charset="0"/>
                <a:cs typeface="Arial" panose="020B0604020202020204" pitchFamily="34" charset="0"/>
              </a:rPr>
              <a:t>Building and maintaining rapport is the means by which BCTs are delivered. Building rapport is the ‘art’ to the science of the BCTs and good rapport facilitates successful delivery of evidence-based interventions. </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1" i="0" u="none" strike="noStrike" dirty="0">
                <a:solidFill>
                  <a:srgbClr val="000000"/>
                </a:solidFill>
                <a:effectLst/>
                <a:latin typeface="Arial" panose="020B0604020202020204" pitchFamily="34" charset="0"/>
                <a:cs typeface="Arial" panose="020B0604020202020204" pitchFamily="34" charset="0"/>
              </a:rPr>
              <a:t> </a:t>
            </a:r>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CA" b="1" i="0" u="none" strike="noStrike" dirty="0">
                <a:solidFill>
                  <a:srgbClr val="000000"/>
                </a:solidFill>
                <a:effectLst/>
                <a:latin typeface="Arial" panose="020B0604020202020204" pitchFamily="34" charset="0"/>
              </a:rPr>
              <a:t>Sources:</a:t>
            </a:r>
            <a:r>
              <a:rPr lang="en-CA" b="0" i="0" dirty="0">
                <a:solidFill>
                  <a:srgbClr val="808080"/>
                </a:solidFill>
                <a:effectLst/>
                <a:latin typeface="Arial" panose="020B0604020202020204" pitchFamily="34" charset="0"/>
              </a:rPr>
              <a:t>​</a:t>
            </a:r>
            <a:endParaRPr lang="en-CA"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cs typeface="Arial" panose="020B0604020202020204" pitchFamily="34" charset="0"/>
              </a:rPr>
              <a:t>Michie S, Churchill S, West R. Identifying evidence-based competences required to deliver behavioural support for smoking cessation. Annals of Behavioral Medicine, 2011. </a:t>
            </a:r>
            <a:r>
              <a:rPr lang="en-CA" b="0" i="0" dirty="0">
                <a:solidFill>
                  <a:srgbClr val="808080"/>
                </a:solidFill>
                <a:effectLst/>
                <a:latin typeface="Arial" panose="020B0604020202020204" pitchFamily="34" charset="0"/>
                <a:cs typeface="Arial" panose="020B0604020202020204" pitchFamily="34" charset="0"/>
              </a:rPr>
              <a:t>​</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CA" b="0" i="0" dirty="0">
                <a:solidFill>
                  <a:srgbClr val="212121"/>
                </a:solidFill>
                <a:effectLst/>
                <a:latin typeface="Arial" panose="020B0604020202020204" pitchFamily="34" charset="0"/>
                <a:cs typeface="Arial" panose="020B0604020202020204" pitchFamily="34" charset="0"/>
              </a:rPr>
              <a:t>Black N, Johnston M, Michie S, Hartmann-Boyce J, West R, </a:t>
            </a:r>
            <a:r>
              <a:rPr lang="en-CA" b="0" i="0" dirty="0" err="1">
                <a:solidFill>
                  <a:srgbClr val="212121"/>
                </a:solidFill>
                <a:effectLst/>
                <a:latin typeface="Arial" panose="020B0604020202020204" pitchFamily="34" charset="0"/>
                <a:cs typeface="Arial" panose="020B0604020202020204" pitchFamily="34" charset="0"/>
              </a:rPr>
              <a:t>Viechtbauer</a:t>
            </a:r>
            <a:r>
              <a:rPr lang="en-CA" b="0" i="0" dirty="0">
                <a:solidFill>
                  <a:srgbClr val="212121"/>
                </a:solidFill>
                <a:effectLst/>
                <a:latin typeface="Arial" panose="020B0604020202020204" pitchFamily="34" charset="0"/>
                <a:cs typeface="Arial" panose="020B0604020202020204" pitchFamily="34" charset="0"/>
              </a:rPr>
              <a:t> W, </a:t>
            </a:r>
            <a:r>
              <a:rPr lang="en-CA" b="0" i="0" dirty="0" err="1">
                <a:solidFill>
                  <a:srgbClr val="212121"/>
                </a:solidFill>
                <a:effectLst/>
                <a:latin typeface="Arial" panose="020B0604020202020204" pitchFamily="34" charset="0"/>
                <a:cs typeface="Arial" panose="020B0604020202020204" pitchFamily="34" charset="0"/>
              </a:rPr>
              <a:t>Eisma</a:t>
            </a:r>
            <a:r>
              <a:rPr lang="en-CA" b="0" i="0" dirty="0">
                <a:solidFill>
                  <a:srgbClr val="212121"/>
                </a:solidFill>
                <a:effectLst/>
                <a:latin typeface="Arial" panose="020B0604020202020204" pitchFamily="34" charset="0"/>
                <a:cs typeface="Arial" panose="020B0604020202020204" pitchFamily="34" charset="0"/>
              </a:rPr>
              <a:t> MC, Scott C, de Bruin M. Behaviour change techniques associated with smoking cessation in intervention and comparator groups of randomized controlled trials: a systematic review and meta-regression. Addiction. 2020 Nov;115(11):2008-2020. doi: 10.1111/add.15056.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i="0" u="none" strike="noStrike" dirty="0">
                <a:solidFill>
                  <a:srgbClr val="000000"/>
                </a:solidFill>
                <a:effectLst/>
                <a:latin typeface="Arial" panose="020B0604020202020204" pitchFamily="34" charset="0"/>
                <a:cs typeface="Arial" panose="020B0604020202020204" pitchFamily="34" charset="0"/>
              </a:rPr>
              <a:t>Campbell et. al. Improving behavioral support for smoking cessation in pregnancy: What are the barriers to stopping and Which Behavior Change Techniques can influence them? Application of theoretical domains framework. </a:t>
            </a:r>
            <a:endParaRPr lang="en-CA" b="0" i="0" dirty="0">
              <a:solidFill>
                <a:srgbClr val="444444"/>
              </a:solidFill>
              <a:effectLst/>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4</a:t>
            </a:fld>
            <a:endParaRPr lang="en-US"/>
          </a:p>
        </p:txBody>
      </p:sp>
    </p:spTree>
    <p:extLst>
      <p:ext uri="{BB962C8B-B14F-4D97-AF65-F5344CB8AC3E}">
        <p14:creationId xmlns:p14="http://schemas.microsoft.com/office/powerpoint/2010/main" val="3276330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Arial" panose="020B0604020202020204" pitchFamily="34" charset="0"/>
                <a:ea typeface="Geneva" pitchFamily="-109" charset="0"/>
                <a:cs typeface="Arial" panose="020B0604020202020204" pitchFamily="34" charset="0"/>
              </a:rPr>
              <a:t>Core communication skills</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CA" sz="1200" b="1" i="0" kern="1200" dirty="0">
                <a:solidFill>
                  <a:schemeClr val="tx1"/>
                </a:solidFill>
                <a:effectLst/>
                <a:latin typeface="Arial" panose="020B0604020202020204" pitchFamily="34" charset="0"/>
                <a:ea typeface="Geneva" pitchFamily="-109" charset="0"/>
                <a:cs typeface="Arial" panose="020B0604020202020204" pitchFamily="34" charset="0"/>
              </a:rPr>
              <a: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We are now going to focus on the core communication skills required across all your contacts with patients.</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r>
              <a:rPr lang="en-CA" sz="1200" b="0" i="0" kern="1200" dirty="0">
                <a:solidFill>
                  <a:schemeClr val="tx1"/>
                </a:solidFill>
                <a:effectLst/>
                <a:latin typeface="Arial" panose="020B0604020202020204" pitchFamily="34" charset="0"/>
                <a:cs typeface="Arial" panose="020B0604020202020204" pitchFamily="34" charset="0"/>
              </a:rPr>
              <a:t>We know that communication is one of the strengths of people who </a:t>
            </a:r>
            <a:r>
              <a:rPr lang="en-CA" dirty="0">
                <a:latin typeface="Arial" panose="020B0604020202020204" pitchFamily="34" charset="0"/>
                <a:cs typeface="Arial" panose="020B0604020202020204" pitchFamily="34" charset="0"/>
              </a:rPr>
              <a:t>work in acute care </a:t>
            </a:r>
            <a:r>
              <a:rPr lang="en-CA" sz="1200" b="0" i="0" kern="1200" dirty="0">
                <a:solidFill>
                  <a:schemeClr val="tx1"/>
                </a:solidFill>
                <a:effectLst/>
                <a:latin typeface="Arial" panose="020B0604020202020204" pitchFamily="34" charset="0"/>
                <a:cs typeface="Arial" panose="020B0604020202020204" pitchFamily="34" charset="0"/>
              </a:rPr>
              <a:t>and this section is mainly about applying these skills to a different topic, </a:t>
            </a:r>
            <a:r>
              <a:rPr lang="en-CA" dirty="0">
                <a:latin typeface="Arial" panose="020B0604020202020204" pitchFamily="34" charset="0"/>
                <a:cs typeface="Arial" panose="020B0604020202020204" pitchFamily="34" charset="0"/>
              </a:rPr>
              <a:t>tobacco dependence.</a:t>
            </a:r>
            <a:endParaRPr lang="en-CA" sz="1200" b="0" i="0" kern="1200" dirty="0">
              <a:solidFill>
                <a:schemeClr val="tx1"/>
              </a:solidFill>
              <a:effectLst/>
              <a:latin typeface="Arial" panose="020B0604020202020204" pitchFamily="34" charset="0"/>
              <a:cs typeface="Arial" panose="020B0604020202020204" pitchFamily="34" charset="0"/>
            </a:endParaRP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On the next slide you will see an excerpt from a conversation between a health care professional and a patient.</a:t>
            </a: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pPr algn="l" rtl="0" fontAlgn="base"/>
            <a:r>
              <a:rPr lang="en-CA" b="1" i="0" u="none" strike="noStrike" dirty="0">
                <a:solidFill>
                  <a:srgbClr val="000000"/>
                </a:solidFill>
                <a:effectLst/>
                <a:latin typeface="Arial" panose="020B0604020202020204" pitchFamily="34" charset="0"/>
              </a:rPr>
              <a:t>[Explain that you and your co-trainer will read out the interaction and then it will be discussed as a group]</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CA" b="0" i="0" dirty="0">
                <a:solidFill>
                  <a:srgbClr val="808080"/>
                </a:solidFill>
                <a:effectLst/>
                <a:latin typeface="Arial" panose="020B0604020202020204" pitchFamily="34" charset="0"/>
              </a:rPr>
              <a:t>​</a:t>
            </a:r>
            <a:endParaRPr lang="en-CA" b="0" i="0" dirty="0">
              <a:solidFill>
                <a:srgbClr val="444444"/>
              </a:solidFill>
              <a:effectLst/>
              <a:latin typeface="Calibri" panose="020F0502020204030204" pitchFamily="34" charset="0"/>
            </a:endParaRPr>
          </a:p>
          <a:p>
            <a:pPr algn="l" rtl="0" fontAlgn="base"/>
            <a:r>
              <a:rPr lang="en-CA" b="1" i="0" u="none" strike="noStrike" dirty="0">
                <a:solidFill>
                  <a:srgbClr val="000000"/>
                </a:solidFill>
                <a:effectLst/>
                <a:latin typeface="Arial" panose="020B0604020202020204" pitchFamily="34" charset="0"/>
              </a:rPr>
              <a:t>[move to next slide]</a:t>
            </a:r>
            <a:endParaRPr lang="en-CA"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5</a:t>
            </a:fld>
            <a:endParaRPr lang="en-US"/>
          </a:p>
        </p:txBody>
      </p:sp>
    </p:spTree>
    <p:extLst>
      <p:ext uri="{BB962C8B-B14F-4D97-AF65-F5344CB8AC3E}">
        <p14:creationId xmlns:p14="http://schemas.microsoft.com/office/powerpoint/2010/main" val="1696932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algn="l" rtl="0" fontAlgn="base"/>
            <a:r>
              <a:rPr lang="en-US" b="1" i="0" u="none" strike="noStrike" dirty="0">
                <a:solidFill>
                  <a:srgbClr val="000000"/>
                </a:solidFill>
                <a:effectLst/>
                <a:latin typeface="Arial" panose="020B0604020202020204" pitchFamily="34" charset="0"/>
              </a:rPr>
              <a:t>Activity: </a:t>
            </a:r>
            <a:r>
              <a:rPr lang="en-US" b="0" i="0" u="none" strike="noStrike" dirty="0">
                <a:solidFill>
                  <a:srgbClr val="000000"/>
                </a:solidFill>
                <a:effectLst/>
                <a:latin typeface="Arial" panose="020B0604020202020204" pitchFamily="34" charset="0"/>
              </a:rPr>
              <a:t>How not to do it.</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1" i="0" u="none" strike="noStrike" dirty="0">
                <a:solidFill>
                  <a:srgbClr val="000000"/>
                </a:solidFill>
                <a:effectLst/>
                <a:latin typeface="Arial" panose="020B0604020202020204" pitchFamily="34" charset="0"/>
              </a:rPr>
              <a:t>Method: </a:t>
            </a:r>
            <a:r>
              <a:rPr lang="en-US" b="0" i="0" u="none" strike="noStrike" dirty="0">
                <a:solidFill>
                  <a:srgbClr val="000000"/>
                </a:solidFill>
                <a:effectLst/>
                <a:latin typeface="Arial" panose="020B0604020202020204" pitchFamily="34" charset="0"/>
              </a:rPr>
              <a:t>Trainer demonstration involving two trainers</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1" i="0" u="none" strike="noStrike" dirty="0">
                <a:solidFill>
                  <a:srgbClr val="000000"/>
                </a:solidFill>
                <a:effectLst/>
                <a:latin typeface="Arial" panose="020B0604020202020204" pitchFamily="34" charset="0"/>
              </a:rPr>
              <a:t>Instructions:</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u="none" strike="noStrike" dirty="0">
                <a:solidFill>
                  <a:srgbClr val="000000"/>
                </a:solidFill>
                <a:effectLst/>
                <a:latin typeface="Arial" panose="020B0604020202020204" pitchFamily="34" charset="0"/>
              </a:rPr>
              <a:t>Set the scene: this patient is having a conversation with a healthcare professional and you have joined at the point the HCP has established the patient smokes.</a:t>
            </a:r>
            <a:r>
              <a:rPr lang="en-CA" b="0" i="0" dirty="0">
                <a:solidFill>
                  <a:srgbClr val="808080"/>
                </a:solidFill>
                <a:effectLst/>
                <a:latin typeface="Arial" panose="020B0604020202020204" pitchFamily="34" charset="0"/>
              </a:rPr>
              <a:t>​</a:t>
            </a:r>
            <a:endParaRPr lang="en-CA" b="0" i="0" dirty="0">
              <a:solidFill>
                <a:srgbClr val="444444"/>
              </a:solidFill>
              <a:effectLst/>
              <a:latin typeface="Calibri" panose="020F0502020204030204" pitchFamily="34" charset="0"/>
            </a:endParaRPr>
          </a:p>
          <a:p>
            <a:pPr algn="l" rtl="0" fontAlgn="base"/>
            <a:r>
              <a:rPr lang="en-CA" b="0" i="0" u="none" strike="noStrike" dirty="0">
                <a:solidFill>
                  <a:srgbClr val="000000"/>
                </a:solidFill>
                <a:effectLst/>
                <a:latin typeface="Arial" panose="020B0604020202020204" pitchFamily="34" charset="0"/>
              </a:rPr>
              <a:t> </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CA" b="0" i="0" u="none" strike="noStrike" dirty="0">
                <a:solidFill>
                  <a:srgbClr val="000000"/>
                </a:solidFill>
                <a:effectLst/>
                <a:latin typeface="Arial" panose="020B0604020202020204" pitchFamily="34" charset="0"/>
                <a:cs typeface="Arial" panose="020B0604020202020204" pitchFamily="34" charset="0"/>
              </a:rPr>
              <a:t>Read out the short conversation, with one trainer playing the practitioner and the other the patient.</a:t>
            </a:r>
            <a:r>
              <a:rPr lang="en-US" b="0" i="0" dirty="0">
                <a:solidFill>
                  <a:srgbClr val="808080"/>
                </a:solidFill>
                <a:effectLst/>
                <a:latin typeface="Arial" panose="020B0604020202020204" pitchFamily="34" charset="0"/>
                <a:cs typeface="Arial" panose="020B0604020202020204" pitchFamily="34" charset="0"/>
              </a:rPr>
              <a:t>​</a:t>
            </a:r>
            <a:endParaRPr lang="en-US" b="0" i="0" dirty="0">
              <a:solidFill>
                <a:srgbClr val="444444"/>
              </a:solidFill>
              <a:effectLst/>
              <a:latin typeface="Arial" panose="020B0604020202020204" pitchFamily="34" charset="0"/>
              <a:cs typeface="Arial" panose="020B0604020202020204" pitchFamily="34" charset="0"/>
            </a:endParaRPr>
          </a:p>
          <a:p>
            <a:pPr algn="l" rtl="0" fontAlgn="base"/>
            <a:r>
              <a:rPr lang="en-CA" b="0" i="0" u="none" strike="noStrike" dirty="0">
                <a:solidFill>
                  <a:srgbClr val="000000"/>
                </a:solidFill>
                <a:effectLst/>
                <a:latin typeface="Arial" panose="020B0604020202020204" pitchFamily="34" charset="0"/>
                <a:cs typeface="Arial" panose="020B0604020202020204" pitchFamily="34" charset="0"/>
              </a:rPr>
              <a:t> </a:t>
            </a:r>
            <a:r>
              <a:rPr lang="en-US" b="0" i="0" dirty="0">
                <a:solidFill>
                  <a:srgbClr val="808080"/>
                </a:solidFill>
                <a:effectLst/>
                <a:latin typeface="Arial" panose="020B0604020202020204" pitchFamily="34" charset="0"/>
                <a:cs typeface="Arial" panose="020B0604020202020204" pitchFamily="34" charset="0"/>
              </a:rPr>
              <a:t>​</a:t>
            </a:r>
            <a:endParaRPr lang="en-US" b="0" i="0" dirty="0">
              <a:solidFill>
                <a:srgbClr val="444444"/>
              </a:solidFill>
              <a:effectLst/>
              <a:latin typeface="Arial" panose="020B0604020202020204" pitchFamily="34" charset="0"/>
              <a:cs typeface="Arial" panose="020B0604020202020204" pitchFamily="34" charset="0"/>
            </a:endParaRPr>
          </a:p>
          <a:p>
            <a:pPr algn="l" rtl="0" fontAlgn="base"/>
            <a:r>
              <a:rPr lang="en-CA" b="1" i="0" u="none" strike="noStrike" dirty="0">
                <a:solidFill>
                  <a:srgbClr val="000000"/>
                </a:solidFill>
                <a:effectLst/>
                <a:latin typeface="Arial" panose="020B0604020202020204" pitchFamily="34" charset="0"/>
                <a:cs typeface="Arial" panose="020B0604020202020204" pitchFamily="34" charset="0"/>
              </a:rPr>
              <a:t>Use the discussion questions below as a guide to debrief with participants:</a:t>
            </a:r>
            <a:r>
              <a:rPr lang="en-US" b="0" i="0" dirty="0">
                <a:solidFill>
                  <a:srgbClr val="808080"/>
                </a:solidFill>
                <a:effectLst/>
                <a:latin typeface="Arial" panose="020B0604020202020204" pitchFamily="34" charset="0"/>
                <a:cs typeface="Arial" panose="020B0604020202020204" pitchFamily="34" charset="0"/>
              </a:rPr>
              <a:t>​</a:t>
            </a:r>
            <a:endParaRPr lang="en-US"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What did you think of the interaction?</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What do you notice about the patient's responses?</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Did you notice that the patient often gives replies like “yes but”, “I know but”, “I’ve tried that” or “I can’t do that because”?</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Did anything happen in the interaction that led to the above responses?</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What happened here that broke down rapport? There was no acknowledgement of the patient’s situation or struggle; the practitioner was intent on giving advice before creating the atmosphere where this may have been heard. It is natural when someone is struggling or stuck with an issue to offer advice. It takes more time and skill to encourage them to identify their own solutions, but the results are worth it.</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Did you notice that the first thing the TDA asked was if they had thought about stopping? For most patients with SMI, in particular those who are admitted for inpatient treatment, stopping smoking may seem like an enormous undertaking. We would want to first learn more about the patient and build rapport.</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endParaRPr lang="en-CA" sz="1800" b="0" i="0" dirty="0">
              <a:solidFill>
                <a:srgbClr val="444444"/>
              </a:solidFill>
              <a:effectLst/>
              <a:latin typeface="Arial" panose="020B0604020202020204" pitchFamily="34" charset="0"/>
              <a:cs typeface="Arial" panose="020B0604020202020204" pitchFamily="34" charset="0"/>
            </a:endParaRPr>
          </a:p>
          <a:p>
            <a:pPr algn="l" rtl="0" fontAlgn="base"/>
            <a:r>
              <a:rPr lang="en-CA" b="1" i="0" u="none" strike="noStrike" dirty="0">
                <a:solidFill>
                  <a:srgbClr val="000000"/>
                </a:solidFill>
                <a:effectLst/>
                <a:latin typeface="Arial" panose="020B0604020202020204" pitchFamily="34" charset="0"/>
                <a:cs typeface="Arial" panose="020B0604020202020204" pitchFamily="34" charset="0"/>
              </a:rPr>
              <a:t>What could you do differently?</a:t>
            </a:r>
            <a:r>
              <a:rPr lang="en-US" b="1" i="0" dirty="0">
                <a:solidFill>
                  <a:srgbClr val="808080"/>
                </a:solidFill>
                <a:effectLst/>
                <a:latin typeface="Arial" panose="020B0604020202020204" pitchFamily="34" charset="0"/>
                <a:cs typeface="Arial" panose="020B0604020202020204" pitchFamily="34" charset="0"/>
              </a:rPr>
              <a:t>​</a:t>
            </a:r>
            <a:endParaRPr lang="en-US" b="1"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Empathy/reassurance</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Use active listening</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Ask open, exploring questions</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Elicit the patient’s view</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Offer support with staying comfortable during their admission to the smokefree facility and, as appropriate, discuss reducing or stopping in collaboration</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0" i="0" dirty="0">
                <a:solidFill>
                  <a:srgbClr val="808080"/>
                </a:solidFill>
                <a:effectLst/>
                <a:latin typeface="Arial" panose="020B0604020202020204" pitchFamily="34" charset="0"/>
                <a:cs typeface="Arial" panose="020B0604020202020204" pitchFamily="34" charset="0"/>
              </a:rPr>
              <a:t>​</a:t>
            </a:r>
            <a:endParaRPr lang="en-CA" sz="1200" b="0" i="0" dirty="0">
              <a:solidFill>
                <a:srgbClr val="444444"/>
              </a:solidFill>
              <a:effectLst/>
              <a:latin typeface="Arial" panose="020B0604020202020204" pitchFamily="34" charset="0"/>
              <a:cs typeface="Arial" panose="020B0604020202020204" pitchFamily="34" charset="0"/>
            </a:endParaRPr>
          </a:p>
          <a:p>
            <a:pPr algn="l" rtl="0" fontAlgn="base"/>
            <a:r>
              <a:rPr lang="en-CA" b="0" i="0" u="none" strike="noStrike" dirty="0">
                <a:solidFill>
                  <a:srgbClr val="000000"/>
                </a:solidFill>
                <a:effectLst/>
                <a:latin typeface="Arial" panose="020B0604020202020204" pitchFamily="34" charset="0"/>
                <a:cs typeface="Arial" panose="020B0604020202020204" pitchFamily="34" charset="0"/>
              </a:rPr>
              <a:t>What specific questions could have been used here to build rapport and elicit the patient's view? Examples: </a:t>
            </a:r>
            <a:r>
              <a:rPr lang="en-US" b="0" i="0" dirty="0">
                <a:solidFill>
                  <a:srgbClr val="808080"/>
                </a:solidFill>
                <a:effectLst/>
                <a:latin typeface="Arial" panose="020B0604020202020204" pitchFamily="34" charset="0"/>
                <a:cs typeface="Arial" panose="020B0604020202020204" pitchFamily="34" charset="0"/>
              </a:rPr>
              <a:t>​</a:t>
            </a:r>
            <a:endParaRPr lang="en-US"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“Am I right in saying that things are really difficult for you?”</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“Can you tell me more about what trying to quit has been like for you?” </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“What helped, what didn’t?” </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“What do you think would help most?” </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“Do you mind if I share some information?”</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“What do you think would be best for you?”</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r>
              <a:rPr lang="en-CA" sz="1200" b="0" i="0" u="none" strike="noStrike" dirty="0">
                <a:solidFill>
                  <a:srgbClr val="000000"/>
                </a:solidFill>
                <a:effectLst/>
                <a:latin typeface="Arial" panose="020B0604020202020204" pitchFamily="34" charset="0"/>
                <a:cs typeface="Arial" panose="020B0604020202020204" pitchFamily="34" charset="0"/>
              </a:rPr>
              <a:t> </a:t>
            </a:r>
            <a:r>
              <a:rPr lang="en-US" b="0" i="0" dirty="0">
                <a:solidFill>
                  <a:srgbClr val="808080"/>
                </a:solidFill>
                <a:effectLst/>
                <a:latin typeface="Arial" panose="020B0604020202020204" pitchFamily="34" charset="0"/>
                <a:cs typeface="Arial" panose="020B0604020202020204" pitchFamily="34" charset="0"/>
              </a:rPr>
              <a:t>​</a:t>
            </a:r>
            <a:endParaRPr lang="en-US" b="0" i="0" dirty="0">
              <a:solidFill>
                <a:srgbClr val="444444"/>
              </a:solidFill>
              <a:effectLst/>
              <a:latin typeface="Arial" panose="020B0604020202020204" pitchFamily="34" charset="0"/>
              <a:cs typeface="Arial" panose="020B0604020202020204" pitchFamily="34" charset="0"/>
            </a:endParaRPr>
          </a:p>
          <a:p>
            <a:pPr algn="l" rtl="0" fontAlgn="base"/>
            <a:r>
              <a:rPr lang="en-CA" b="0" i="0" u="none" strike="noStrike" dirty="0">
                <a:solidFill>
                  <a:srgbClr val="000000"/>
                </a:solidFill>
                <a:effectLst/>
                <a:latin typeface="Arial" panose="020B0604020202020204" pitchFamily="34" charset="0"/>
                <a:cs typeface="Arial" panose="020B0604020202020204" pitchFamily="34" charset="0"/>
              </a:rPr>
              <a:t>It can be useful to point out that the practitioner is not coming from a bad place, they are trying to help but helping in this way can be disempowering and negatively affect motivation and confidence to change.</a:t>
            </a:r>
            <a:r>
              <a:rPr lang="en-US" b="0" i="0" dirty="0">
                <a:solidFill>
                  <a:srgbClr val="808080"/>
                </a:solidFill>
                <a:effectLst/>
                <a:latin typeface="Arial" panose="020B0604020202020204" pitchFamily="34" charset="0"/>
                <a:cs typeface="Arial" panose="020B0604020202020204" pitchFamily="34" charset="0"/>
              </a:rPr>
              <a:t>​</a:t>
            </a:r>
            <a:endParaRPr lang="en-US" b="0" i="0" dirty="0">
              <a:solidFill>
                <a:srgbClr val="444444"/>
              </a:solidFill>
              <a:effectLst/>
              <a:latin typeface="Arial" panose="020B0604020202020204" pitchFamily="34" charset="0"/>
              <a:cs typeface="Arial" panose="020B0604020202020204" pitchFamily="34" charset="0"/>
            </a:endParaRPr>
          </a:p>
          <a:p>
            <a:pPr algn="l" rtl="0" fontAlgn="base"/>
            <a:r>
              <a:rPr lang="en-CA" b="0" i="0" u="none" strike="noStrike" dirty="0">
                <a:solidFill>
                  <a:srgbClr val="000000"/>
                </a:solidFill>
                <a:effectLst/>
                <a:latin typeface="Arial" panose="020B0604020202020204" pitchFamily="34" charset="0"/>
                <a:cs typeface="Arial" panose="020B0604020202020204" pitchFamily="34" charset="0"/>
              </a:rPr>
              <a:t> </a:t>
            </a:r>
            <a:r>
              <a:rPr lang="en-US" b="0" i="0" dirty="0">
                <a:solidFill>
                  <a:srgbClr val="808080"/>
                </a:solidFill>
                <a:effectLst/>
                <a:latin typeface="Arial" panose="020B0604020202020204" pitchFamily="34" charset="0"/>
                <a:cs typeface="Arial" panose="020B0604020202020204" pitchFamily="34" charset="0"/>
              </a:rPr>
              <a:t>​</a:t>
            </a:r>
            <a:endParaRPr lang="en-US" b="0" i="0" dirty="0">
              <a:solidFill>
                <a:srgbClr val="444444"/>
              </a:solidFill>
              <a:effectLst/>
              <a:latin typeface="Arial" panose="020B0604020202020204" pitchFamily="34" charset="0"/>
              <a:cs typeface="Arial" panose="020B0604020202020204" pitchFamily="34" charset="0"/>
            </a:endParaRPr>
          </a:p>
          <a:p>
            <a:pPr algn="l" rtl="0" fontAlgn="base"/>
            <a:r>
              <a:rPr lang="en-CA" b="1" i="0" u="none" strike="noStrike" dirty="0">
                <a:solidFill>
                  <a:srgbClr val="000000"/>
                </a:solidFill>
                <a:effectLst/>
                <a:latin typeface="Arial" panose="020B0604020202020204" pitchFamily="34" charset="0"/>
                <a:cs typeface="Arial" panose="020B0604020202020204" pitchFamily="34" charset="0"/>
              </a:rPr>
              <a:t>Points to make:</a:t>
            </a:r>
            <a:r>
              <a:rPr lang="en-US"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Building rapport is crucial from the beginning and throughout. There is an art and a science to this. The ‘art’ is building rapport and is essential for any meaningful conversation to take place. We all have our own ways of doing this, but we do need to remember to do it, and to keep on doing it. The skill here is to convey that you genuinely care about helping the patient and will support them through their quit attempt.</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r>
              <a:rPr lang="en-CA" sz="1200" b="0" i="0" u="none" strike="noStrike" dirty="0">
                <a:solidFill>
                  <a:srgbClr val="000000"/>
                </a:solidFill>
                <a:effectLst/>
                <a:latin typeface="Arial" panose="020B0604020202020204" pitchFamily="34" charset="0"/>
                <a:cs typeface="Arial" panose="020B0604020202020204" pitchFamily="34" charset="0"/>
              </a:rPr>
              <a:t>People are more likely to openly discuss issues and consider change when they believe that you are genuinely interested in their issues and aren’t judging them.</a:t>
            </a:r>
            <a:r>
              <a:rPr lang="en-US" sz="1200" b="0" i="0" dirty="0">
                <a:solidFill>
                  <a:srgbClr val="808080"/>
                </a:solidFill>
                <a:effectLst/>
                <a:latin typeface="Arial" panose="020B0604020202020204" pitchFamily="34" charset="0"/>
                <a:cs typeface="Arial" panose="020B0604020202020204" pitchFamily="34" charset="0"/>
              </a:rPr>
              <a:t>​</a:t>
            </a:r>
            <a:endParaRPr lang="en-US" sz="1200" b="0" i="0" dirty="0">
              <a:solidFill>
                <a:srgbClr val="444444"/>
              </a:solidFill>
              <a:effectLst/>
              <a:latin typeface="Arial" panose="020B0604020202020204" pitchFamily="34" charset="0"/>
              <a:cs typeface="Arial" panose="020B0604020202020204" pitchFamily="34" charset="0"/>
            </a:endParaRPr>
          </a:p>
          <a:p>
            <a:pPr algn="l" rtl="0" fontAlgn="base">
              <a:buFont typeface="Arial" panose="020B0604020202020204" pitchFamily="34" charset="0"/>
              <a:buChar char="•"/>
            </a:pPr>
            <a:endParaRPr lang="en-CA" sz="1800" b="0" i="0" dirty="0">
              <a:solidFill>
                <a:srgbClr val="444444"/>
              </a:solidFill>
              <a:effectLst/>
              <a:latin typeface="Arial" panose="020B0604020202020204" pitchFamily="34" charset="0"/>
            </a:endParaRPr>
          </a:p>
          <a:p>
            <a:pPr algn="l" rtl="0" fontAlgn="base"/>
            <a:r>
              <a:rPr lang="en-CA" b="0" i="0" u="none" strike="noStrike" dirty="0">
                <a:solidFill>
                  <a:srgbClr val="000000"/>
                </a:solidFill>
                <a:effectLst/>
                <a:latin typeface="Arial" panose="020B0604020202020204" pitchFamily="34" charset="0"/>
              </a:rPr>
              <a:t>Use the feedback to explain the difference between giving advice and encouraging self-reflection:</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CA" b="0" i="0" u="none" strike="noStrike" dirty="0">
                <a:solidFill>
                  <a:srgbClr val="000000"/>
                </a:solidFill>
                <a:effectLst/>
                <a:latin typeface="Arial" panose="020B0604020202020204" pitchFamily="34" charset="0"/>
              </a:rPr>
              <a:t>  </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CA" b="0" i="0" u="none" strike="noStrike" dirty="0">
                <a:solidFill>
                  <a:srgbClr val="000000"/>
                </a:solidFill>
                <a:effectLst/>
                <a:latin typeface="Arial" panose="020B0604020202020204" pitchFamily="34" charset="0"/>
              </a:rPr>
              <a:t>If patients can come up with their own solutions, those solutions are far more likely to be implemented than if someone else says: “why don’t you try this”. Their issue, their solution. If a patient genuinely can’t come up with any solutions, you can suggest a ‘menu’ of options consisting of things other patients have found useful. </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CA" b="0" i="0" u="none" strike="noStrike" dirty="0">
                <a:solidFill>
                  <a:srgbClr val="000000"/>
                </a:solidFill>
                <a:effectLst/>
                <a:latin typeface="Arial" panose="020B0604020202020204" pitchFamily="34" charset="0"/>
              </a:rPr>
              <a:t> </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CA" b="0" i="0" u="none" strike="noStrike" dirty="0">
                <a:solidFill>
                  <a:srgbClr val="000000"/>
                </a:solidFill>
                <a:effectLst/>
                <a:latin typeface="Arial" panose="020B0604020202020204" pitchFamily="34" charset="0"/>
              </a:rPr>
              <a:t>You could say: “some of the people I’ve known to find that situation difficult have found X to be useful whilst others found that Y and Z were helpful. Would any of those work for you?”</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CA" b="0" i="0" u="none" strike="noStrike" dirty="0">
                <a:solidFill>
                  <a:srgbClr val="000000"/>
                </a:solidFill>
                <a:effectLst/>
                <a:latin typeface="Arial" panose="020B0604020202020204" pitchFamily="34" charset="0"/>
              </a:rPr>
              <a:t> </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CA" b="0" i="0" u="none" strike="noStrike" dirty="0">
                <a:solidFill>
                  <a:srgbClr val="000000"/>
                </a:solidFill>
                <a:effectLst/>
                <a:latin typeface="Arial" panose="020B0604020202020204" pitchFamily="34" charset="0"/>
              </a:rPr>
              <a:t>Assumptions are often wrong. Be careful not to convey your own doubts as to whether a person can change.</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CA" b="1" i="0" u="none" strike="noStrike" dirty="0">
                <a:solidFill>
                  <a:srgbClr val="000000"/>
                </a:solidFill>
                <a:effectLst/>
                <a:latin typeface="Arial" panose="020B0604020202020204" pitchFamily="34" charset="0"/>
              </a:rPr>
              <a:t> </a:t>
            </a:r>
            <a:endParaRPr lang="en-CA" b="0" i="0" dirty="0">
              <a:solidFill>
                <a:srgbClr val="444444"/>
              </a:solidFill>
              <a:effectLst/>
              <a:latin typeface="Calibri" panose="020F0502020204030204" pitchFamily="34" charset="0"/>
            </a:endParaRPr>
          </a:p>
          <a:p>
            <a:pPr>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6</a:t>
            </a:fld>
            <a:endParaRPr lang="en-US"/>
          </a:p>
        </p:txBody>
      </p:sp>
    </p:spTree>
    <p:extLst>
      <p:ext uri="{BB962C8B-B14F-4D97-AF65-F5344CB8AC3E}">
        <p14:creationId xmlns:p14="http://schemas.microsoft.com/office/powerpoint/2010/main" val="440928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Telling someone what to do isn’t a good method of changing behaviour</a:t>
            </a:r>
            <a:r>
              <a:rPr lang="en-CA" sz="1200" b="0" i="1" kern="1200" dirty="0">
                <a:solidFill>
                  <a:schemeClr val="tx1"/>
                </a:solidFill>
                <a:effectLst/>
                <a:latin typeface="Arial" panose="020B0604020202020204" pitchFamily="34" charset="0"/>
                <a:ea typeface="Geneva" pitchFamily="-109" charset="0"/>
                <a:cs typeface="Arial" panose="020B0604020202020204" pitchFamily="34" charset="0"/>
              </a:rPr>
              <a:t>. </a:t>
            </a: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It’s a strange phenomenon but it appears as if humans, when told to do something, have an instinct not to do what they’re told – they become resistant to change.</a:t>
            </a:r>
          </a:p>
          <a:p>
            <a:pPr marL="171450" lvl="0" indent="-171450">
              <a:buFont typeface="Arial" panose="020B0604020202020204" pitchFamily="34" charset="0"/>
              <a:buChar char="•"/>
            </a:pP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People are more likely to openly discuss issues and consider change when they believe that you are genuinely interested in their issue and aren’t judging them</a:t>
            </a:r>
          </a:p>
          <a:p>
            <a:pPr marL="171450" lvl="0" indent="-171450">
              <a:buFont typeface="Arial" panose="020B0604020202020204" pitchFamily="34" charset="0"/>
              <a:buChar char="•"/>
            </a:pP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171450" indent="-171450">
              <a:buFont typeface="Arial" panose="020B0604020202020204" pitchFamily="34" charset="0"/>
              <a:buChar char="•"/>
              <a:defRPr/>
            </a:pPr>
            <a:r>
              <a:rPr lang="en-US" sz="1200" dirty="0">
                <a:latin typeface="Arial" panose="020B0604020202020204" pitchFamily="34" charset="0"/>
                <a:cs typeface="Arial" panose="020B0604020202020204" pitchFamily="34" charset="0"/>
              </a:rPr>
              <a:t>It is important to know what support will be available to patients open to treatment for their tobacco dependence so you can speak with confidence to patients about the value and quality of that support</a:t>
            </a:r>
            <a:endParaRPr lang="en-CA" sz="1200" b="0" i="0" kern="1200" dirty="0">
              <a:solidFill>
                <a:schemeClr val="tx1"/>
              </a:solidFill>
              <a:effectLst/>
              <a:latin typeface="Arial" panose="020B0604020202020204" pitchFamily="34" charset="0"/>
              <a:cs typeface="Arial" panose="020B0604020202020204" pitchFamily="34" charset="0"/>
            </a:endParaRPr>
          </a:p>
          <a:p>
            <a:pPr>
              <a:buFont typeface="Calibri" pitchFamily="-109" charset="0"/>
              <a:buAutoNum type="arabicPeriod"/>
            </a:pPr>
            <a:endParaRPr lang="en-GB"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7</a:t>
            </a:fld>
            <a:endParaRPr lang="en-US"/>
          </a:p>
        </p:txBody>
      </p:sp>
    </p:spTree>
    <p:extLst>
      <p:ext uri="{BB962C8B-B14F-4D97-AF65-F5344CB8AC3E}">
        <p14:creationId xmlns:p14="http://schemas.microsoft.com/office/powerpoint/2010/main" val="3907800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fontAlgn="base"/>
            <a:r>
              <a:rPr lang="en-GB" b="0" i="0" u="none" strike="noStrike" dirty="0">
                <a:solidFill>
                  <a:srgbClr val="000000"/>
                </a:solidFill>
                <a:effectLst/>
                <a:latin typeface="Arial" panose="020B0604020202020204" pitchFamily="34" charset="0"/>
              </a:rPr>
              <a:t>You can use positive and non-judgemental language to communicate your concern and your desire to help with stopping for their overall health.</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GB" b="0" i="0" u="none" strike="noStrike" dirty="0">
                <a:solidFill>
                  <a:srgbClr val="000000"/>
                </a:solidFill>
                <a:effectLst/>
                <a:latin typeface="Arial" panose="020B0604020202020204" pitchFamily="34" charset="0"/>
              </a:rPr>
              <a:t> </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GB" b="0" i="0" u="none" strike="noStrike" dirty="0">
                <a:solidFill>
                  <a:srgbClr val="000000"/>
                </a:solidFill>
                <a:effectLst/>
                <a:latin typeface="Arial" panose="020B0604020202020204" pitchFamily="34" charset="0"/>
              </a:rPr>
              <a:t>You can offer reassurance that these feelings are normal, and that help is available to help them quit.</a:t>
            </a:r>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b="0" i="0" dirty="0">
                <a:solidFill>
                  <a:srgbClr val="808080"/>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8</a:t>
            </a:fld>
            <a:endParaRPr lang="en-US"/>
          </a:p>
        </p:txBody>
      </p:sp>
    </p:spTree>
    <p:extLst>
      <p:ext uri="{BB962C8B-B14F-4D97-AF65-F5344CB8AC3E}">
        <p14:creationId xmlns:p14="http://schemas.microsoft.com/office/powerpoint/2010/main" val="1952815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You will be working with patients with different goals, and needs.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Some may be ready to stop smoking long-term </a:t>
            </a:r>
          </a:p>
          <a:p>
            <a:r>
              <a:rPr lang="en-US" dirty="0">
                <a:latin typeface="Arial" panose="020B0604020202020204" pitchFamily="34" charset="0"/>
                <a:cs typeface="Arial" panose="020B0604020202020204" pitchFamily="34" charset="0"/>
              </a:rPr>
              <a:t>Some you will be supporting with temporary abstinence during their admission, without necessarily a commitment to stopping long-term</a:t>
            </a:r>
          </a:p>
          <a:p>
            <a:r>
              <a:rPr lang="en-US" dirty="0">
                <a:latin typeface="Arial" panose="020B0604020202020204" pitchFamily="34" charset="0"/>
                <a:cs typeface="Arial" panose="020B0604020202020204" pitchFamily="34" charset="0"/>
              </a:rPr>
              <a:t>Others you will be supporting with intermittent abstinence throughout their admission, which essential means they are continuing to smoke during their admission.</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In all cases, communication skills will be useful in working with patients and assisting them with stopping or reducing smoking. You will have different approaches for working with each of these patients groups.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core communication skills we use with patients however are core to all interactions. Let's have a closer look. </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9</a:t>
            </a:fld>
            <a:endParaRPr lang="en-US"/>
          </a:p>
        </p:txBody>
      </p:sp>
    </p:spTree>
    <p:extLst>
      <p:ext uri="{BB962C8B-B14F-4D97-AF65-F5344CB8AC3E}">
        <p14:creationId xmlns:p14="http://schemas.microsoft.com/office/powerpoint/2010/main" val="7048129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189682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363FA2-6F1A-0A0D-EABF-6B03CA907417}"/>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11104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756965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22348504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42555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68CBAB-1FD6-6E01-67D8-6BF934FE5EAF}"/>
              </a:ext>
            </a:extLst>
          </p:cNvPr>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952500" y="956961"/>
            <a:ext cx="7200900" cy="502567"/>
          </a:xfrm>
        </p:spPr>
        <p:txBody>
          <a:bodyPr>
            <a:normAutofit/>
          </a:bodyPr>
          <a:lstStyle>
            <a:lvl1pPr>
              <a:defRPr sz="2400" b="0">
                <a:solidFill>
                  <a:srgbClr val="00D5D9"/>
                </a:solidFill>
                <a:effectLst>
                  <a:outerShdw blurRad="254000" dist="38100" dir="5400000" algn="ctr" rotWithShape="0">
                    <a:srgbClr val="000000">
                      <a:alpha val="25000"/>
                    </a:srgbClr>
                  </a:outerShdw>
                </a:effectLst>
              </a:defRPr>
            </a:lvl1pPr>
          </a:lstStyle>
          <a:p>
            <a:endParaRPr lang="en-US"/>
          </a:p>
        </p:txBody>
      </p:sp>
      <p:sp>
        <p:nvSpPr>
          <p:cNvPr id="3" name="Subtitle 2"/>
          <p:cNvSpPr>
            <a:spLocks noGrp="1"/>
          </p:cNvSpPr>
          <p:nvPr>
            <p:ph type="subTitle" idx="1"/>
          </p:nvPr>
        </p:nvSpPr>
        <p:spPr>
          <a:xfrm>
            <a:off x="952500" y="1481097"/>
            <a:ext cx="7200900" cy="4586943"/>
          </a:xfrm>
        </p:spPr>
        <p:txBody>
          <a:bodyPr>
            <a:noAutofit/>
          </a:bodyPr>
          <a:lstStyle>
            <a:lvl1pPr marL="0" indent="0" algn="l">
              <a:lnSpc>
                <a:spcPts val="3800"/>
              </a:lnSpc>
              <a:spcBef>
                <a:spcPts val="1500"/>
              </a:spcBef>
              <a:spcAft>
                <a:spcPts val="1500"/>
              </a:spcAft>
              <a:buNone/>
              <a:defRPr sz="2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19494569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green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chemeClr val="accent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2658623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23297050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3743808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odu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6"/>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1457924"/>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spTree>
    <p:extLst>
      <p:ext uri="{BB962C8B-B14F-4D97-AF65-F5344CB8AC3E}">
        <p14:creationId xmlns:p14="http://schemas.microsoft.com/office/powerpoint/2010/main" val="826906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452306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435416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rgbClr val="FF0000"/>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1934046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9980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1">
                <a:solidFill>
                  <a:srgbClr val="0070C0"/>
                </a:solidFill>
                <a:latin typeface="Arial" panose="020B0604020202020204" pitchFamily="34" charset="0"/>
                <a:cs typeface="Arial" panose="020B0604020202020204" pitchFamily="34" charset="0"/>
              </a:defRPr>
            </a:lvl1p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
        <p:nvSpPr>
          <p:cNvPr id="2" name="TextBox 1">
            <a:extLst>
              <a:ext uri="{FF2B5EF4-FFF2-40B4-BE49-F238E27FC236}">
                <a16:creationId xmlns:a16="http://schemas.microsoft.com/office/drawing/2014/main" id="{D3E3E3AE-07EC-F3C0-6E54-F37063E34EA2}"/>
              </a:ext>
            </a:extLst>
          </p:cNvPr>
          <p:cNvSpPr txBox="1"/>
          <p:nvPr userDrawn="1"/>
        </p:nvSpPr>
        <p:spPr bwMode="auto">
          <a:xfrm>
            <a:off x="-446567" y="2488019"/>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GB"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Tree>
  </p:cSld>
  <p:clrMap bg1="lt1" tx1="dk1" bg2="lt2" tx2="dk2" accent1="accent1" accent2="accent2" accent3="accent3" accent4="accent4" accent5="accent5" accent6="accent6" hlink="hlink" folHlink="folHlink"/>
  <p:sldLayoutIdLst>
    <p:sldLayoutId id="2147483662" r:id="rId1"/>
    <p:sldLayoutId id="2147483673" r:id="rId2"/>
    <p:sldLayoutId id="2147483650" r:id="rId3"/>
    <p:sldLayoutId id="2147483658" r:id="rId4"/>
    <p:sldLayoutId id="2147483652" r:id="rId5"/>
    <p:sldLayoutId id="2147483671" r:id="rId6"/>
    <p:sldLayoutId id="2147483676" r:id="rId7"/>
    <p:sldLayoutId id="2147483657" r:id="rId8"/>
    <p:sldLayoutId id="2147483656" r:id="rId9"/>
    <p:sldLayoutId id="2147483665" r:id="rId10"/>
    <p:sldLayoutId id="2147483674" r:id="rId11"/>
    <p:sldLayoutId id="2147483659" r:id="rId12"/>
    <p:sldLayoutId id="2147483670" r:id="rId13"/>
    <p:sldLayoutId id="2147483672" r:id="rId14"/>
    <p:sldLayoutId id="2147483675" r:id="rId15"/>
    <p:sldLayoutId id="2147483682" r:id="rId16"/>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3467935140"/>
      </p:ext>
    </p:extLst>
  </p:cSld>
  <p:clrMap bg1="lt1" tx1="dk1" bg2="lt2" tx2="dk2" accent1="accent1" accent2="accent2" accent3="accent3" accent4="accent4" accent5="accent5" accent6="accent6" hlink="hlink" folHlink="folHlink"/>
  <p:sldLayoutIdLst>
    <p:sldLayoutId id="2147483684"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3134531564"/>
      </p:ext>
    </p:extLst>
  </p:cSld>
  <p:clrMap bg1="lt1" tx1="dk1" bg2="lt2" tx2="dk2" accent1="accent1" accent2="accent2" accent3="accent3" accent4="accent4" accent5="accent5" accent6="accent6" hlink="hlink" folHlink="folHlink"/>
  <p:sldLayoutIdLst>
    <p:sldLayoutId id="2147483686"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BD399C6A-167B-9202-7AC7-9D88B307849B}"/>
              </a:ext>
            </a:extLst>
          </p:cNvPr>
          <p:cNvSpPr>
            <a:spLocks noGrp="1"/>
          </p:cNvSpPr>
          <p:nvPr>
            <p:ph type="subTitle" idx="1"/>
          </p:nvPr>
        </p:nvSpPr>
        <p:spPr/>
        <p:txBody>
          <a:bodyPr/>
          <a:lstStyle/>
          <a:p>
            <a:r>
              <a:rPr lang="en-GB" dirty="0"/>
              <a:t>Behaviour change techniques </a:t>
            </a:r>
            <a:br>
              <a:rPr lang="en-GB" dirty="0"/>
            </a:br>
            <a:r>
              <a:rPr lang="en-GB" dirty="0"/>
              <a:t>and core communication skills</a:t>
            </a:r>
          </a:p>
          <a:p>
            <a:endParaRPr lang="en-GB" dirty="0"/>
          </a:p>
        </p:txBody>
      </p:sp>
    </p:spTree>
    <p:extLst>
      <p:ext uri="{BB962C8B-B14F-4D97-AF65-F5344CB8AC3E}">
        <p14:creationId xmlns:p14="http://schemas.microsoft.com/office/powerpoint/2010/main" val="2412095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978AD-60CD-44B7-72CC-05342F2DFCDE}"/>
              </a:ext>
            </a:extLst>
          </p:cNvPr>
          <p:cNvSpPr>
            <a:spLocks noGrp="1"/>
          </p:cNvSpPr>
          <p:nvPr>
            <p:ph type="title"/>
          </p:nvPr>
        </p:nvSpPr>
        <p:spPr/>
        <p:txBody>
          <a:bodyPr/>
          <a:lstStyle/>
          <a:p>
            <a:r>
              <a:rPr lang="en-US"/>
              <a:t>Core Communication Skills</a:t>
            </a:r>
          </a:p>
        </p:txBody>
      </p:sp>
      <p:sp>
        <p:nvSpPr>
          <p:cNvPr id="5" name="Content Placeholder 2">
            <a:extLst>
              <a:ext uri="{FF2B5EF4-FFF2-40B4-BE49-F238E27FC236}">
                <a16:creationId xmlns:a16="http://schemas.microsoft.com/office/drawing/2014/main" id="{D20CB629-2621-D299-AE58-FE15CCB9585C}"/>
              </a:ext>
            </a:extLst>
          </p:cNvPr>
          <p:cNvSpPr txBox="1">
            <a:spLocks/>
          </p:cNvSpPr>
          <p:nvPr/>
        </p:nvSpPr>
        <p:spPr bwMode="auto">
          <a:xfrm>
            <a:off x="2781762" y="1920934"/>
            <a:ext cx="5494007" cy="72072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buFont typeface="Lucida Grande" panose="020B0600040502020204" pitchFamily="34" charset="0"/>
              <a:buNone/>
            </a:pPr>
            <a:r>
              <a:rPr lang="en-US" sz="1600" b="1" dirty="0">
                <a:solidFill>
                  <a:srgbClr val="FF7700"/>
                </a:solidFill>
                <a:latin typeface="Arial"/>
                <a:cs typeface="Arial"/>
              </a:rPr>
              <a:t>Ask questions...</a:t>
            </a:r>
            <a:r>
              <a:rPr lang="en-US" sz="1600" b="1" dirty="0">
                <a:latin typeface="Arial"/>
                <a:cs typeface="Arial"/>
              </a:rPr>
              <a:t> </a:t>
            </a:r>
            <a:r>
              <a:rPr lang="en-US" sz="1600" dirty="0">
                <a:latin typeface="Arial"/>
                <a:cs typeface="Arial"/>
              </a:rPr>
              <a:t>to learn about patient, their goals, </a:t>
            </a:r>
            <a:br>
              <a:rPr lang="en-US" sz="1600" dirty="0">
                <a:latin typeface="Arial"/>
                <a:cs typeface="Arial"/>
              </a:rPr>
            </a:br>
            <a:r>
              <a:rPr lang="en-US" sz="1600" dirty="0">
                <a:latin typeface="Arial"/>
                <a:cs typeface="Arial"/>
              </a:rPr>
              <a:t>fears, experience with smoking and stopping</a:t>
            </a:r>
            <a:endParaRPr lang="en-US" sz="1600" dirty="0"/>
          </a:p>
        </p:txBody>
      </p:sp>
      <p:sp>
        <p:nvSpPr>
          <p:cNvPr id="6" name="Rounded Rectangle 5">
            <a:extLst>
              <a:ext uri="{FF2B5EF4-FFF2-40B4-BE49-F238E27FC236}">
                <a16:creationId xmlns:a16="http://schemas.microsoft.com/office/drawing/2014/main" id="{EEC23493-C7CB-9F50-2F60-D2886E5D0C3A}"/>
              </a:ext>
            </a:extLst>
          </p:cNvPr>
          <p:cNvSpPr>
            <a:spLocks noChangeArrowheads="1"/>
          </p:cNvSpPr>
          <p:nvPr/>
        </p:nvSpPr>
        <p:spPr bwMode="auto">
          <a:xfrm>
            <a:off x="684213" y="4983496"/>
            <a:ext cx="1814513" cy="727075"/>
          </a:xfrm>
          <a:prstGeom prst="roundRect">
            <a:avLst>
              <a:gd name="adj" fmla="val 16667"/>
            </a:avLst>
          </a:prstGeom>
          <a:solidFill>
            <a:srgbClr val="934FC7"/>
          </a:solidFill>
          <a:ln w="9525">
            <a:noFill/>
            <a:round/>
            <a:headEnd/>
            <a:tailEnd/>
          </a:ln>
          <a:effectLst>
            <a:outerShdw blurRad="254000" dist="63500" dir="5400000" rotWithShape="0">
              <a:srgbClr val="808080">
                <a:alpha val="25000"/>
              </a:srgbClr>
            </a:outerShdw>
          </a:effectLst>
        </p:spPr>
        <p:txBody>
          <a:bodyPr anchor="ctr"/>
          <a:lstStyle/>
          <a:p>
            <a:pPr algn="ctr" eaLnBrk="1" fontAlgn="auto" hangingPunct="1">
              <a:spcBef>
                <a:spcPts val="0"/>
              </a:spcBef>
              <a:spcAft>
                <a:spcPts val="0"/>
              </a:spcAft>
              <a:defRPr/>
            </a:pPr>
            <a:r>
              <a:rPr lang="en-US" sz="1300" b="1">
                <a:solidFill>
                  <a:schemeClr val="lt1"/>
                </a:solidFill>
                <a:latin typeface="Arial" panose="020B0604020202020204" pitchFamily="34" charset="0"/>
                <a:cs typeface="Arial" panose="020B0604020202020204" pitchFamily="34" charset="0"/>
              </a:rPr>
              <a:t>Boost Motivation </a:t>
            </a:r>
          </a:p>
          <a:p>
            <a:pPr algn="ctr" eaLnBrk="1" fontAlgn="auto" hangingPunct="1">
              <a:spcBef>
                <a:spcPts val="0"/>
              </a:spcBef>
              <a:spcAft>
                <a:spcPts val="0"/>
              </a:spcAft>
              <a:defRPr/>
            </a:pPr>
            <a:r>
              <a:rPr lang="en-US" sz="1300" b="1">
                <a:solidFill>
                  <a:schemeClr val="lt1"/>
                </a:solidFill>
                <a:latin typeface="Arial" panose="020B0604020202020204" pitchFamily="34" charset="0"/>
                <a:cs typeface="Arial" panose="020B0604020202020204" pitchFamily="34" charset="0"/>
              </a:rPr>
              <a:t>&amp; Self-Efficacy</a:t>
            </a:r>
          </a:p>
        </p:txBody>
      </p:sp>
      <p:sp>
        <p:nvSpPr>
          <p:cNvPr id="7" name="Rounded Rectangle 6">
            <a:extLst>
              <a:ext uri="{FF2B5EF4-FFF2-40B4-BE49-F238E27FC236}">
                <a16:creationId xmlns:a16="http://schemas.microsoft.com/office/drawing/2014/main" id="{F4A9B334-EDDA-DE4A-E97C-6EA19C29A1C3}"/>
              </a:ext>
            </a:extLst>
          </p:cNvPr>
          <p:cNvSpPr>
            <a:spLocks noChangeArrowheads="1"/>
          </p:cNvSpPr>
          <p:nvPr/>
        </p:nvSpPr>
        <p:spPr bwMode="auto">
          <a:xfrm>
            <a:off x="684213" y="3945709"/>
            <a:ext cx="1814512" cy="746125"/>
          </a:xfrm>
          <a:prstGeom prst="roundRect">
            <a:avLst>
              <a:gd name="adj" fmla="val 16667"/>
            </a:avLst>
          </a:prstGeom>
          <a:solidFill>
            <a:srgbClr val="92D050"/>
          </a:solidFill>
          <a:ln w="9525">
            <a:noFill/>
            <a:round/>
            <a:headEnd/>
            <a:tailEnd/>
          </a:ln>
          <a:effectLst>
            <a:outerShdw blurRad="254000" dist="63500" dir="5400000" rotWithShape="0">
              <a:srgbClr val="808080">
                <a:alpha val="25000"/>
              </a:srgbClr>
            </a:outerShdw>
          </a:effectLst>
        </p:spPr>
        <p:txBody>
          <a:bodyPr anchor="ctr"/>
          <a:lstStyle/>
          <a:p>
            <a:pPr algn="ctr" eaLnBrk="1" fontAlgn="auto" hangingPunct="1">
              <a:spcBef>
                <a:spcPts val="0"/>
              </a:spcBef>
              <a:spcAft>
                <a:spcPts val="0"/>
              </a:spcAft>
              <a:defRPr/>
            </a:pPr>
            <a:r>
              <a:rPr lang="en-US" sz="1300" b="1">
                <a:solidFill>
                  <a:schemeClr val="lt1"/>
                </a:solidFill>
                <a:latin typeface="Arial" panose="020B0604020202020204" pitchFamily="34" charset="0"/>
                <a:cs typeface="Arial" panose="020B0604020202020204" pitchFamily="34" charset="0"/>
              </a:rPr>
              <a:t>Provide </a:t>
            </a:r>
          </a:p>
          <a:p>
            <a:pPr algn="ctr" eaLnBrk="1" fontAlgn="auto" hangingPunct="1">
              <a:spcBef>
                <a:spcPts val="0"/>
              </a:spcBef>
              <a:spcAft>
                <a:spcPts val="0"/>
              </a:spcAft>
              <a:defRPr/>
            </a:pPr>
            <a:r>
              <a:rPr lang="en-US" sz="1300" b="1">
                <a:solidFill>
                  <a:schemeClr val="lt1"/>
                </a:solidFill>
                <a:latin typeface="Arial" panose="020B0604020202020204" pitchFamily="34" charset="0"/>
                <a:cs typeface="Arial" panose="020B0604020202020204" pitchFamily="34" charset="0"/>
              </a:rPr>
              <a:t>Reassurance</a:t>
            </a:r>
          </a:p>
        </p:txBody>
      </p:sp>
      <p:sp>
        <p:nvSpPr>
          <p:cNvPr id="8" name="Rounded Rectangle 7">
            <a:extLst>
              <a:ext uri="{FF2B5EF4-FFF2-40B4-BE49-F238E27FC236}">
                <a16:creationId xmlns:a16="http://schemas.microsoft.com/office/drawing/2014/main" id="{B181E99D-AEFF-38C1-EFDC-AA5632DFA369}"/>
              </a:ext>
            </a:extLst>
          </p:cNvPr>
          <p:cNvSpPr>
            <a:spLocks noChangeArrowheads="1"/>
          </p:cNvSpPr>
          <p:nvPr/>
        </p:nvSpPr>
        <p:spPr bwMode="auto">
          <a:xfrm>
            <a:off x="691657" y="1920933"/>
            <a:ext cx="1831975" cy="720725"/>
          </a:xfrm>
          <a:prstGeom prst="roundRect">
            <a:avLst>
              <a:gd name="adj" fmla="val 16667"/>
            </a:avLst>
          </a:prstGeom>
          <a:solidFill>
            <a:srgbClr val="FF7700"/>
          </a:solidFill>
          <a:ln w="9525">
            <a:noFill/>
            <a:round/>
            <a:headEnd/>
            <a:tailEnd/>
          </a:ln>
          <a:effectLst>
            <a:outerShdw blurRad="254000" dist="63500" dir="5400000" rotWithShape="0">
              <a:srgbClr val="808080">
                <a:alpha val="25000"/>
              </a:srgbClr>
            </a:outerShdw>
          </a:effectLst>
        </p:spPr>
        <p:txBody>
          <a:bodyPr anchor="ctr"/>
          <a:lstStyle/>
          <a:p>
            <a:pPr algn="ctr" eaLnBrk="1" fontAlgn="auto" hangingPunct="1">
              <a:spcBef>
                <a:spcPts val="0"/>
              </a:spcBef>
              <a:spcAft>
                <a:spcPts val="0"/>
              </a:spcAft>
              <a:defRPr/>
            </a:pPr>
            <a:r>
              <a:rPr lang="en-US" sz="1300" b="1">
                <a:solidFill>
                  <a:schemeClr val="lt1"/>
                </a:solidFill>
                <a:latin typeface="Arial" panose="020B0604020202020204" pitchFamily="34" charset="0"/>
                <a:cs typeface="Arial" panose="020B0604020202020204" pitchFamily="34" charset="0"/>
              </a:rPr>
              <a:t>Build Rapport</a:t>
            </a:r>
          </a:p>
        </p:txBody>
      </p:sp>
      <p:sp>
        <p:nvSpPr>
          <p:cNvPr id="10" name="Rounded Rectangle 9">
            <a:extLst>
              <a:ext uri="{FF2B5EF4-FFF2-40B4-BE49-F238E27FC236}">
                <a16:creationId xmlns:a16="http://schemas.microsoft.com/office/drawing/2014/main" id="{4069DB2B-BCB5-A8DF-321C-7DDBCC9D77B2}"/>
              </a:ext>
            </a:extLst>
          </p:cNvPr>
          <p:cNvSpPr>
            <a:spLocks noChangeArrowheads="1"/>
          </p:cNvSpPr>
          <p:nvPr/>
        </p:nvSpPr>
        <p:spPr bwMode="auto">
          <a:xfrm>
            <a:off x="691657" y="2933321"/>
            <a:ext cx="1831975" cy="720725"/>
          </a:xfrm>
          <a:prstGeom prst="roundRect">
            <a:avLst>
              <a:gd name="adj" fmla="val 16667"/>
            </a:avLst>
          </a:prstGeom>
          <a:solidFill>
            <a:schemeClr val="accent3"/>
          </a:solidFill>
          <a:ln w="9525">
            <a:noFill/>
            <a:round/>
            <a:headEnd/>
            <a:tailEnd/>
          </a:ln>
          <a:effectLst>
            <a:outerShdw blurRad="254000" dist="63500" dir="5400000" rotWithShape="0">
              <a:srgbClr val="808080">
                <a:alpha val="25000"/>
              </a:srgbClr>
            </a:outerShdw>
          </a:effectLst>
        </p:spPr>
        <p:txBody>
          <a:bodyPr anchor="ctr"/>
          <a:lstStyle/>
          <a:p>
            <a:pPr algn="ctr" eaLnBrk="1" fontAlgn="auto" hangingPunct="1">
              <a:spcBef>
                <a:spcPts val="0"/>
              </a:spcBef>
              <a:spcAft>
                <a:spcPts val="0"/>
              </a:spcAft>
              <a:defRPr/>
            </a:pPr>
            <a:r>
              <a:rPr lang="en-US" sz="1300" b="1">
                <a:solidFill>
                  <a:schemeClr val="lt1"/>
                </a:solidFill>
                <a:latin typeface="Arial" panose="020B0604020202020204" pitchFamily="34" charset="0"/>
                <a:cs typeface="Arial" panose="020B0604020202020204" pitchFamily="34" charset="0"/>
              </a:rPr>
              <a:t>Use Reflective Listening</a:t>
            </a:r>
          </a:p>
        </p:txBody>
      </p:sp>
      <p:sp>
        <p:nvSpPr>
          <p:cNvPr id="12" name="Content Placeholder 2">
            <a:extLst>
              <a:ext uri="{FF2B5EF4-FFF2-40B4-BE49-F238E27FC236}">
                <a16:creationId xmlns:a16="http://schemas.microsoft.com/office/drawing/2014/main" id="{3DE98725-3C82-B15F-37EA-D152DF8D406F}"/>
              </a:ext>
            </a:extLst>
          </p:cNvPr>
          <p:cNvSpPr txBox="1">
            <a:spLocks/>
          </p:cNvSpPr>
          <p:nvPr/>
        </p:nvSpPr>
        <p:spPr bwMode="auto">
          <a:xfrm>
            <a:off x="2781762" y="2936073"/>
            <a:ext cx="5494007" cy="72072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buFont typeface="Lucida Grande" panose="020B0600040502020204" pitchFamily="34" charset="0"/>
              <a:buNone/>
            </a:pPr>
            <a:r>
              <a:rPr lang="en-US" sz="1600" b="1">
                <a:solidFill>
                  <a:schemeClr val="accent3"/>
                </a:solidFill>
                <a:latin typeface="Arial"/>
                <a:cs typeface="Arial"/>
              </a:rPr>
              <a:t>Listen…</a:t>
            </a:r>
            <a:r>
              <a:rPr lang="en-US" sz="1600" b="1">
                <a:latin typeface="Arial"/>
                <a:cs typeface="Arial"/>
              </a:rPr>
              <a:t> </a:t>
            </a:r>
            <a:r>
              <a:rPr lang="en-US" sz="1600">
                <a:latin typeface="Arial"/>
                <a:cs typeface="Arial"/>
              </a:rPr>
              <a:t>without advice, judgement, opinion or agenda</a:t>
            </a:r>
            <a:br>
              <a:rPr lang="en-US" sz="1600">
                <a:latin typeface="Arial"/>
                <a:cs typeface="Arial"/>
              </a:rPr>
            </a:br>
            <a:r>
              <a:rPr lang="en-US" sz="1600" b="1">
                <a:solidFill>
                  <a:schemeClr val="accent3"/>
                </a:solidFill>
                <a:latin typeface="Arial"/>
                <a:cs typeface="Arial"/>
              </a:rPr>
              <a:t>Use reflective listening...</a:t>
            </a:r>
            <a:r>
              <a:rPr lang="en-US" sz="1600" b="1">
                <a:latin typeface="Arial"/>
                <a:cs typeface="Arial"/>
              </a:rPr>
              <a:t> </a:t>
            </a:r>
            <a:r>
              <a:rPr lang="en-US" sz="1600">
                <a:latin typeface="Arial"/>
                <a:cs typeface="Arial"/>
              </a:rPr>
              <a:t>repeat… paraphrase</a:t>
            </a:r>
            <a:endParaRPr lang="en-US" sz="1600"/>
          </a:p>
        </p:txBody>
      </p:sp>
      <p:sp>
        <p:nvSpPr>
          <p:cNvPr id="13" name="Content Placeholder 2">
            <a:extLst>
              <a:ext uri="{FF2B5EF4-FFF2-40B4-BE49-F238E27FC236}">
                <a16:creationId xmlns:a16="http://schemas.microsoft.com/office/drawing/2014/main" id="{53538B9F-10B4-FCD1-E53E-BAFCB1E8DBD3}"/>
              </a:ext>
            </a:extLst>
          </p:cNvPr>
          <p:cNvSpPr txBox="1">
            <a:spLocks/>
          </p:cNvSpPr>
          <p:nvPr/>
        </p:nvSpPr>
        <p:spPr bwMode="auto">
          <a:xfrm>
            <a:off x="2781762" y="3943463"/>
            <a:ext cx="5494007" cy="72072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buFont typeface="Lucida Grande" panose="020B0600040502020204" pitchFamily="34" charset="0"/>
              <a:buNone/>
            </a:pPr>
            <a:r>
              <a:rPr lang="en-US" sz="1600" b="1">
                <a:solidFill>
                  <a:srgbClr val="92D050"/>
                </a:solidFill>
                <a:latin typeface="Arial"/>
                <a:cs typeface="Arial"/>
              </a:rPr>
              <a:t>Provide feedback and affirmations... </a:t>
            </a:r>
            <a:br>
              <a:rPr lang="en-US" sz="1600" b="1">
                <a:latin typeface="Arial"/>
                <a:cs typeface="Arial"/>
              </a:rPr>
            </a:br>
            <a:r>
              <a:rPr lang="en-US" sz="1600">
                <a:latin typeface="Arial"/>
                <a:cs typeface="Arial"/>
              </a:rPr>
              <a:t>key points and observations</a:t>
            </a:r>
            <a:endParaRPr lang="en-US" sz="1600"/>
          </a:p>
        </p:txBody>
      </p:sp>
      <p:sp>
        <p:nvSpPr>
          <p:cNvPr id="14" name="Content Placeholder 2">
            <a:extLst>
              <a:ext uri="{FF2B5EF4-FFF2-40B4-BE49-F238E27FC236}">
                <a16:creationId xmlns:a16="http://schemas.microsoft.com/office/drawing/2014/main" id="{3F747B09-5A38-E915-E1EA-DEED9C34AADB}"/>
              </a:ext>
            </a:extLst>
          </p:cNvPr>
          <p:cNvSpPr txBox="1">
            <a:spLocks/>
          </p:cNvSpPr>
          <p:nvPr/>
        </p:nvSpPr>
        <p:spPr bwMode="auto">
          <a:xfrm>
            <a:off x="2781762" y="4981850"/>
            <a:ext cx="5494007" cy="72072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buFont typeface="Lucida Grande" panose="020B0600040502020204" pitchFamily="34" charset="0"/>
              <a:buNone/>
            </a:pPr>
            <a:r>
              <a:rPr lang="en-US" sz="1600" b="1">
                <a:solidFill>
                  <a:srgbClr val="934FC7"/>
                </a:solidFill>
                <a:latin typeface="Arial"/>
                <a:cs typeface="Arial"/>
              </a:rPr>
              <a:t>Provide a summary…</a:t>
            </a:r>
            <a:r>
              <a:rPr lang="en-US" sz="1600" b="1">
                <a:latin typeface="Arial"/>
                <a:cs typeface="Arial"/>
              </a:rPr>
              <a:t> </a:t>
            </a:r>
            <a:br>
              <a:rPr lang="en-US" sz="1600" b="1">
                <a:latin typeface="Arial"/>
                <a:cs typeface="Arial"/>
              </a:rPr>
            </a:br>
            <a:r>
              <a:rPr lang="en-US" sz="1600">
                <a:latin typeface="Arial"/>
                <a:cs typeface="Arial"/>
              </a:rPr>
              <a:t>leaving time for response</a:t>
            </a:r>
            <a:endParaRPr lang="en-US" sz="1600"/>
          </a:p>
        </p:txBody>
      </p:sp>
      <p:sp>
        <p:nvSpPr>
          <p:cNvPr id="4" name="Footer Placeholder 3">
            <a:extLst>
              <a:ext uri="{FF2B5EF4-FFF2-40B4-BE49-F238E27FC236}">
                <a16:creationId xmlns:a16="http://schemas.microsoft.com/office/drawing/2014/main" id="{1A797342-B9CB-42DB-920C-75924F190EB3}"/>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470389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DB7F678-3A96-1C39-1D01-A3270A70EEDD}"/>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17113" y="1069615"/>
            <a:ext cx="4632325" cy="4718771"/>
          </a:xfrm>
        </p:spPr>
        <p:txBody>
          <a:bodyPr anchor="ctr"/>
          <a:lstStyle/>
          <a:p>
            <a:pPr>
              <a:lnSpc>
                <a:spcPts val="2100"/>
              </a:lnSpc>
              <a:spcBef>
                <a:spcPts val="0"/>
              </a:spcBef>
              <a:spcAft>
                <a:spcPts val="1800"/>
              </a:spcAft>
            </a:pPr>
            <a:r>
              <a:rPr lang="en-US" sz="1600" dirty="0"/>
              <a:t>“Tell me about your smoking </a:t>
            </a:r>
            <a:br>
              <a:rPr lang="en-US" sz="1600" dirty="0"/>
            </a:br>
            <a:r>
              <a:rPr lang="en-US" sz="1600" dirty="0"/>
              <a:t>and how it fits into your life?”</a:t>
            </a:r>
          </a:p>
          <a:p>
            <a:pPr>
              <a:lnSpc>
                <a:spcPts val="2100"/>
              </a:lnSpc>
              <a:spcBef>
                <a:spcPts val="0"/>
              </a:spcBef>
              <a:spcAft>
                <a:spcPts val="1800"/>
              </a:spcAft>
            </a:pPr>
            <a:r>
              <a:rPr lang="en-US" sz="1600" dirty="0"/>
              <a:t>“How do you feel about your smoking? </a:t>
            </a:r>
            <a:br>
              <a:rPr lang="en-US" sz="1600" dirty="0"/>
            </a:br>
            <a:r>
              <a:rPr lang="en-US" sz="1600" dirty="0"/>
              <a:t>Has stopping been on your mind?”</a:t>
            </a:r>
          </a:p>
          <a:p>
            <a:pPr>
              <a:lnSpc>
                <a:spcPts val="2100"/>
              </a:lnSpc>
              <a:spcBef>
                <a:spcPts val="0"/>
              </a:spcBef>
              <a:spcAft>
                <a:spcPts val="1800"/>
              </a:spcAft>
            </a:pPr>
            <a:r>
              <a:rPr lang="en-US" sz="1600" dirty="0"/>
              <a:t>“Is there anything that worries </a:t>
            </a:r>
            <a:br>
              <a:rPr lang="en-US" sz="1600" dirty="0"/>
            </a:br>
            <a:r>
              <a:rPr lang="en-US" sz="1600" dirty="0"/>
              <a:t>you about your smoking?”</a:t>
            </a:r>
          </a:p>
          <a:p>
            <a:pPr>
              <a:lnSpc>
                <a:spcPts val="2100"/>
              </a:lnSpc>
              <a:spcBef>
                <a:spcPts val="0"/>
              </a:spcBef>
              <a:spcAft>
                <a:spcPts val="1800"/>
              </a:spcAft>
            </a:pPr>
            <a:r>
              <a:rPr lang="en-US" sz="1600" dirty="0"/>
              <a:t>“What would your life be like </a:t>
            </a:r>
            <a:br>
              <a:rPr lang="en-US" sz="1600" dirty="0"/>
            </a:br>
            <a:r>
              <a:rPr lang="en-US" sz="1600" dirty="0"/>
              <a:t>if you no longer smoked?”</a:t>
            </a:r>
          </a:p>
          <a:p>
            <a:pPr>
              <a:lnSpc>
                <a:spcPts val="2100"/>
              </a:lnSpc>
              <a:spcBef>
                <a:spcPts val="0"/>
              </a:spcBef>
              <a:spcAft>
                <a:spcPts val="1800"/>
              </a:spcAft>
            </a:pPr>
            <a:r>
              <a:rPr lang="en-US" sz="1600" dirty="0"/>
              <a:t>“What worries you when you </a:t>
            </a:r>
            <a:br>
              <a:rPr lang="en-US" sz="1600" dirty="0"/>
            </a:br>
            <a:r>
              <a:rPr lang="en-US" sz="1600" dirty="0"/>
              <a:t>think about stopping?”</a:t>
            </a:r>
          </a:p>
          <a:p>
            <a:pPr>
              <a:lnSpc>
                <a:spcPts val="2100"/>
              </a:lnSpc>
              <a:spcBef>
                <a:spcPts val="0"/>
              </a:spcBef>
              <a:spcAft>
                <a:spcPts val="1800"/>
              </a:spcAft>
            </a:pPr>
            <a:r>
              <a:rPr lang="en-US" sz="1600" dirty="0"/>
              <a:t>“What would need to happen </a:t>
            </a:r>
            <a:br>
              <a:rPr lang="en-US" sz="1600" dirty="0"/>
            </a:br>
            <a:r>
              <a:rPr lang="en-US" sz="1600" dirty="0"/>
              <a:t>for you to consider stopping?”</a:t>
            </a:r>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a:solidFill>
                    <a:schemeClr val="bg1"/>
                  </a:solidFill>
                  <a:effectLst/>
                  <a:latin typeface="Arial" panose="020B0604020202020204" pitchFamily="34" charset="0"/>
                  <a:ea typeface="Calibri"/>
                  <a:cs typeface="Arial" panose="020B0604020202020204" pitchFamily="34" charset="0"/>
                </a:rPr>
                <a:t>Open ended</a:t>
              </a:r>
              <a:br>
                <a:rPr lang="en-US" sz="2000" b="1">
                  <a:solidFill>
                    <a:schemeClr val="bg1"/>
                  </a:solidFill>
                  <a:effectLst/>
                  <a:latin typeface="Arial" panose="020B0604020202020204" pitchFamily="34" charset="0"/>
                  <a:ea typeface="Calibri"/>
                  <a:cs typeface="Arial" panose="020B0604020202020204" pitchFamily="34" charset="0"/>
                </a:rPr>
              </a:br>
              <a:r>
                <a:rPr lang="en-US" sz="2000" b="1">
                  <a:solidFill>
                    <a:schemeClr val="bg1"/>
                  </a:solidFill>
                  <a:effectLst/>
                  <a:latin typeface="Arial" panose="020B0604020202020204" pitchFamily="34" charset="0"/>
                  <a:ea typeface="Calibri"/>
                  <a:cs typeface="Arial" panose="020B0604020202020204" pitchFamily="34" charset="0"/>
                </a:rPr>
                <a:t>questions</a:t>
              </a:r>
            </a:p>
          </p:txBody>
        </p:sp>
      </p:grpSp>
    </p:spTree>
    <p:extLst>
      <p:ext uri="{BB962C8B-B14F-4D97-AF65-F5344CB8AC3E}">
        <p14:creationId xmlns:p14="http://schemas.microsoft.com/office/powerpoint/2010/main" val="3999215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50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18BF759-CEEB-5E02-48D6-71D142A04263}"/>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17113" y="1069615"/>
            <a:ext cx="4632325" cy="4718771"/>
          </a:xfrm>
        </p:spPr>
        <p:txBody>
          <a:bodyPr anchor="ctr"/>
          <a:lstStyle/>
          <a:p>
            <a:pPr>
              <a:lnSpc>
                <a:spcPts val="2100"/>
              </a:lnSpc>
              <a:spcBef>
                <a:spcPts val="0"/>
              </a:spcBef>
              <a:spcAft>
                <a:spcPts val="1800"/>
              </a:spcAft>
            </a:pPr>
            <a:r>
              <a:rPr lang="en-US" sz="1600"/>
              <a:t>“So it sounds like you have been </a:t>
            </a:r>
            <a:br>
              <a:rPr lang="en-US" sz="1600"/>
            </a:br>
            <a:r>
              <a:rPr lang="en-US" sz="1600"/>
              <a:t>under a lot of stress…”</a:t>
            </a:r>
          </a:p>
          <a:p>
            <a:pPr>
              <a:lnSpc>
                <a:spcPts val="2100"/>
              </a:lnSpc>
              <a:spcBef>
                <a:spcPts val="0"/>
              </a:spcBef>
              <a:spcAft>
                <a:spcPts val="1800"/>
              </a:spcAft>
            </a:pPr>
            <a:r>
              <a:rPr lang="en-US" sz="1600"/>
              <a:t>“It sounds like you know you need </a:t>
            </a:r>
            <a:br>
              <a:rPr lang="en-US" sz="1600"/>
            </a:br>
            <a:r>
              <a:rPr lang="en-US" sz="1600"/>
              <a:t>to quit, but are worried about _______”</a:t>
            </a:r>
          </a:p>
          <a:p>
            <a:pPr>
              <a:lnSpc>
                <a:spcPts val="2100"/>
              </a:lnSpc>
              <a:spcBef>
                <a:spcPts val="0"/>
              </a:spcBef>
              <a:spcAft>
                <a:spcPts val="1800"/>
              </a:spcAft>
            </a:pPr>
            <a:r>
              <a:rPr lang="en-US" sz="1600"/>
              <a:t>“So you feel like you’re </a:t>
            </a:r>
            <a:br>
              <a:rPr lang="en-US" sz="1600"/>
            </a:br>
            <a:r>
              <a:rPr lang="en-US" sz="1600"/>
              <a:t>being pressured to quit.”</a:t>
            </a:r>
          </a:p>
          <a:p>
            <a:pPr>
              <a:lnSpc>
                <a:spcPts val="2100"/>
              </a:lnSpc>
              <a:spcBef>
                <a:spcPts val="0"/>
              </a:spcBef>
              <a:spcAft>
                <a:spcPts val="1800"/>
              </a:spcAft>
            </a:pPr>
            <a:r>
              <a:rPr lang="en-US" sz="1600"/>
              <a:t>“It sounds like you have a lot of good </a:t>
            </a:r>
            <a:br>
              <a:rPr lang="en-US" sz="1600"/>
            </a:br>
            <a:r>
              <a:rPr lang="en-US" sz="1600"/>
              <a:t>reasons to quit but you are not all </a:t>
            </a:r>
            <a:br>
              <a:rPr lang="en-US" sz="1600"/>
            </a:br>
            <a:r>
              <a:rPr lang="en-US" sz="1600"/>
              <a:t>that conifdent about being able to.”</a:t>
            </a:r>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a:solidFill>
                    <a:schemeClr val="bg1"/>
                  </a:solidFill>
                  <a:effectLst/>
                  <a:latin typeface="Arial" panose="020B0604020202020204" pitchFamily="34" charset="0"/>
                  <a:ea typeface="Calibri"/>
                  <a:cs typeface="Arial" panose="020B0604020202020204" pitchFamily="34" charset="0"/>
                </a:rPr>
                <a:t>Reflective</a:t>
              </a:r>
              <a:br>
                <a:rPr lang="en-US" sz="2000" b="1">
                  <a:solidFill>
                    <a:schemeClr val="bg1"/>
                  </a:solidFill>
                  <a:effectLst/>
                  <a:latin typeface="Arial" panose="020B0604020202020204" pitchFamily="34" charset="0"/>
                  <a:ea typeface="Calibri"/>
                  <a:cs typeface="Arial" panose="020B0604020202020204" pitchFamily="34" charset="0"/>
                </a:rPr>
              </a:br>
              <a:r>
                <a:rPr lang="en-US" sz="2000" b="1">
                  <a:solidFill>
                    <a:schemeClr val="bg1"/>
                  </a:solidFill>
                  <a:effectLst/>
                  <a:latin typeface="Arial" panose="020B0604020202020204" pitchFamily="34" charset="0"/>
                  <a:ea typeface="Calibri"/>
                  <a:cs typeface="Arial" panose="020B0604020202020204" pitchFamily="34" charset="0"/>
                </a:rPr>
                <a:t>listening</a:t>
              </a:r>
            </a:p>
          </p:txBody>
        </p:sp>
      </p:grpSp>
    </p:spTree>
    <p:extLst>
      <p:ext uri="{BB962C8B-B14F-4D97-AF65-F5344CB8AC3E}">
        <p14:creationId xmlns:p14="http://schemas.microsoft.com/office/powerpoint/2010/main" val="3562604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07A55-4FA1-1268-B33E-7DD0000C0E3A}"/>
              </a:ext>
            </a:extLst>
          </p:cNvPr>
          <p:cNvSpPr>
            <a:spLocks noGrp="1"/>
          </p:cNvSpPr>
          <p:nvPr>
            <p:ph type="title"/>
          </p:nvPr>
        </p:nvSpPr>
        <p:spPr/>
        <p:txBody>
          <a:bodyPr/>
          <a:lstStyle/>
          <a:p>
            <a:r>
              <a:rPr lang="en-US" dirty="0">
                <a:latin typeface="Arial"/>
                <a:cs typeface="Arial"/>
              </a:rPr>
              <a:t>We help patients by: </a:t>
            </a:r>
            <a:endParaRPr lang="en-US" dirty="0"/>
          </a:p>
        </p:txBody>
      </p:sp>
      <p:sp>
        <p:nvSpPr>
          <p:cNvPr id="3" name="Text Placeholder 2">
            <a:extLst>
              <a:ext uri="{FF2B5EF4-FFF2-40B4-BE49-F238E27FC236}">
                <a16:creationId xmlns:a16="http://schemas.microsoft.com/office/drawing/2014/main" id="{27D11EA6-2B89-1764-FD32-CCAE27203E3E}"/>
              </a:ext>
            </a:extLst>
          </p:cNvPr>
          <p:cNvSpPr>
            <a:spLocks noGrp="1"/>
          </p:cNvSpPr>
          <p:nvPr>
            <p:ph type="body" idx="12"/>
          </p:nvPr>
        </p:nvSpPr>
        <p:spPr>
          <a:xfrm>
            <a:off x="521120" y="1519592"/>
            <a:ext cx="7966604" cy="4191000"/>
          </a:xfrm>
        </p:spPr>
        <p:txBody>
          <a:bodyPr/>
          <a:lstStyle/>
          <a:p>
            <a:pPr marL="285750" indent="-285750"/>
            <a:r>
              <a:rPr lang="en-US" sz="1600" b="1" dirty="0">
                <a:solidFill>
                  <a:srgbClr val="005EB8"/>
                </a:solidFill>
                <a:latin typeface="Arial"/>
                <a:cs typeface="Arial"/>
              </a:rPr>
              <a:t>Build rapport</a:t>
            </a:r>
            <a:r>
              <a:rPr lang="en-US" sz="1600" b="1" dirty="0">
                <a:solidFill>
                  <a:srgbClr val="00B0F0"/>
                </a:solidFill>
                <a:latin typeface="Arial"/>
                <a:cs typeface="Arial"/>
              </a:rPr>
              <a:t>: </a:t>
            </a:r>
            <a:r>
              <a:rPr lang="en-US" sz="1600" dirty="0">
                <a:latin typeface="Arial"/>
                <a:cs typeface="Arial"/>
              </a:rPr>
              <a:t>this ‘opens the door’ for effective conversations </a:t>
            </a:r>
            <a:endParaRPr lang="en-US" sz="1600" dirty="0"/>
          </a:p>
          <a:p>
            <a:pPr marL="287655" indent="-288290"/>
            <a:r>
              <a:rPr lang="en-US" sz="1600" dirty="0">
                <a:latin typeface="Arial"/>
                <a:cs typeface="Arial"/>
              </a:rPr>
              <a:t>Use </a:t>
            </a:r>
            <a:r>
              <a:rPr lang="en-US" sz="1600" b="1" dirty="0">
                <a:solidFill>
                  <a:srgbClr val="005EB8"/>
                </a:solidFill>
                <a:latin typeface="Arial"/>
                <a:cs typeface="Arial"/>
              </a:rPr>
              <a:t>open ended questions</a:t>
            </a:r>
            <a:r>
              <a:rPr lang="en-US" sz="1600" dirty="0">
                <a:solidFill>
                  <a:srgbClr val="005EB8"/>
                </a:solidFill>
                <a:latin typeface="Arial"/>
                <a:cs typeface="Arial"/>
              </a:rPr>
              <a:t> </a:t>
            </a:r>
            <a:r>
              <a:rPr lang="en-US" sz="1600" dirty="0">
                <a:latin typeface="Arial"/>
                <a:cs typeface="Arial"/>
              </a:rPr>
              <a:t>and </a:t>
            </a:r>
            <a:r>
              <a:rPr lang="en-US" sz="1600" b="1" dirty="0">
                <a:solidFill>
                  <a:srgbClr val="005EB8"/>
                </a:solidFill>
                <a:latin typeface="Arial"/>
                <a:cs typeface="Arial"/>
              </a:rPr>
              <a:t>reflective listening</a:t>
            </a:r>
            <a:r>
              <a:rPr lang="en-US" sz="1600" dirty="0">
                <a:solidFill>
                  <a:srgbClr val="005EB8"/>
                </a:solidFill>
                <a:latin typeface="Arial"/>
                <a:cs typeface="Arial"/>
              </a:rPr>
              <a:t> </a:t>
            </a:r>
            <a:r>
              <a:rPr lang="en-US" sz="1600" dirty="0">
                <a:latin typeface="Arial"/>
                <a:cs typeface="Arial"/>
              </a:rPr>
              <a:t>to explore issues</a:t>
            </a:r>
          </a:p>
          <a:p>
            <a:pPr marL="287655" indent="-288290"/>
            <a:r>
              <a:rPr lang="en-US" sz="1600" dirty="0">
                <a:latin typeface="Arial"/>
                <a:cs typeface="Arial"/>
              </a:rPr>
              <a:t>Provide </a:t>
            </a:r>
            <a:r>
              <a:rPr lang="en-US" sz="1600" b="1" dirty="0">
                <a:solidFill>
                  <a:srgbClr val="005EB8"/>
                </a:solidFill>
                <a:latin typeface="Arial"/>
                <a:cs typeface="Arial"/>
              </a:rPr>
              <a:t>feedback</a:t>
            </a:r>
            <a:r>
              <a:rPr lang="en-US" sz="1600" dirty="0">
                <a:latin typeface="Arial"/>
                <a:cs typeface="Arial"/>
              </a:rPr>
              <a:t> and </a:t>
            </a:r>
            <a:r>
              <a:rPr lang="en-US" sz="1600" b="1" dirty="0">
                <a:solidFill>
                  <a:srgbClr val="005EB8"/>
                </a:solidFill>
                <a:latin typeface="Arial"/>
                <a:cs typeface="Arial"/>
              </a:rPr>
              <a:t>affirmations</a:t>
            </a:r>
            <a:r>
              <a:rPr lang="en-US" sz="1600" dirty="0">
                <a:solidFill>
                  <a:srgbClr val="00B0F0"/>
                </a:solidFill>
                <a:latin typeface="Arial"/>
                <a:cs typeface="Arial"/>
              </a:rPr>
              <a:t> </a:t>
            </a:r>
            <a:r>
              <a:rPr lang="en-US" sz="1600" dirty="0">
                <a:latin typeface="Arial"/>
                <a:cs typeface="Arial"/>
              </a:rPr>
              <a:t>to build rapport and </a:t>
            </a:r>
            <a:r>
              <a:rPr lang="en-US" sz="1600" b="1" dirty="0">
                <a:solidFill>
                  <a:srgbClr val="005EB8"/>
                </a:solidFill>
                <a:latin typeface="Arial"/>
                <a:cs typeface="Arial"/>
              </a:rPr>
              <a:t>boost confidence</a:t>
            </a:r>
          </a:p>
          <a:p>
            <a:pPr marL="287655" indent="-288290"/>
            <a:r>
              <a:rPr lang="en-US" sz="1600" dirty="0">
                <a:latin typeface="Arial"/>
                <a:cs typeface="Arial"/>
              </a:rPr>
              <a:t>Encourage patients to </a:t>
            </a:r>
            <a:r>
              <a:rPr lang="en-US" sz="1600" b="1" dirty="0">
                <a:solidFill>
                  <a:srgbClr val="005EB8"/>
                </a:solidFill>
                <a:latin typeface="Arial"/>
                <a:cs typeface="Arial"/>
              </a:rPr>
              <a:t>come up with their own solutions </a:t>
            </a:r>
            <a:endParaRPr lang="en-US" sz="1600" b="1" dirty="0">
              <a:solidFill>
                <a:srgbClr val="005EB8"/>
              </a:solidFill>
            </a:endParaRPr>
          </a:p>
          <a:p>
            <a:pPr marL="287655" indent="-288290">
              <a:spcAft>
                <a:spcPts val="1000"/>
              </a:spcAft>
            </a:pPr>
            <a:r>
              <a:rPr lang="en-US" sz="1600" dirty="0">
                <a:solidFill>
                  <a:srgbClr val="414141"/>
                </a:solidFill>
                <a:latin typeface="Arial"/>
                <a:cs typeface="Arial"/>
              </a:rPr>
              <a:t>Using a </a:t>
            </a:r>
            <a:r>
              <a:rPr lang="en-US" sz="1600" b="1" dirty="0">
                <a:solidFill>
                  <a:schemeClr val="accent1"/>
                </a:solidFill>
                <a:latin typeface="Arial"/>
                <a:cs typeface="Arial"/>
              </a:rPr>
              <a:t>guiding style </a:t>
            </a:r>
            <a:r>
              <a:rPr lang="en-US" sz="1600" dirty="0">
                <a:solidFill>
                  <a:srgbClr val="414141"/>
                </a:solidFill>
                <a:latin typeface="Arial"/>
                <a:cs typeface="Arial"/>
              </a:rPr>
              <a:t>(compared to directing)</a:t>
            </a:r>
            <a:endParaRPr lang="en-US" sz="1600" dirty="0">
              <a:solidFill>
                <a:srgbClr val="000000"/>
              </a:solidFill>
              <a:latin typeface="Arial"/>
              <a:cs typeface="Arial"/>
            </a:endParaRPr>
          </a:p>
          <a:p>
            <a:pPr marL="287655" indent="-288290">
              <a:spcAft>
                <a:spcPts val="1000"/>
              </a:spcAft>
            </a:pPr>
            <a:r>
              <a:rPr lang="en-US" sz="1600" b="1" dirty="0">
                <a:solidFill>
                  <a:schemeClr val="accent1"/>
                </a:solidFill>
                <a:latin typeface="Arial"/>
                <a:cs typeface="Arial"/>
              </a:rPr>
              <a:t>Rolling with resistance </a:t>
            </a:r>
          </a:p>
          <a:p>
            <a:pPr marL="287655" indent="-288290">
              <a:spcAft>
                <a:spcPts val="1000"/>
              </a:spcAft>
            </a:pPr>
            <a:r>
              <a:rPr lang="en-US" sz="1600" dirty="0">
                <a:solidFill>
                  <a:srgbClr val="414141"/>
                </a:solidFill>
                <a:latin typeface="Arial"/>
                <a:cs typeface="Arial"/>
              </a:rPr>
              <a:t>Trusting that the patient is the </a:t>
            </a:r>
            <a:r>
              <a:rPr lang="en-US" sz="1600" b="1" dirty="0">
                <a:solidFill>
                  <a:schemeClr val="accent1"/>
                </a:solidFill>
                <a:latin typeface="Arial"/>
                <a:cs typeface="Arial"/>
              </a:rPr>
              <a:t>best expert in their own life</a:t>
            </a:r>
          </a:p>
          <a:p>
            <a:pPr marL="287655" indent="-288290"/>
            <a:r>
              <a:rPr lang="en-US" sz="1600" dirty="0">
                <a:latin typeface="Arial"/>
                <a:cs typeface="Arial"/>
              </a:rPr>
              <a:t>Provide a </a:t>
            </a:r>
            <a:r>
              <a:rPr lang="en-US" sz="1600" b="1" dirty="0">
                <a:solidFill>
                  <a:srgbClr val="005EB8"/>
                </a:solidFill>
                <a:latin typeface="Arial"/>
                <a:cs typeface="Arial"/>
              </a:rPr>
              <a:t>summary</a:t>
            </a:r>
          </a:p>
        </p:txBody>
      </p:sp>
      <p:sp>
        <p:nvSpPr>
          <p:cNvPr id="5" name="Footer Placeholder 3">
            <a:extLst>
              <a:ext uri="{FF2B5EF4-FFF2-40B4-BE49-F238E27FC236}">
                <a16:creationId xmlns:a16="http://schemas.microsoft.com/office/drawing/2014/main" id="{F352A6B9-6BB7-BA67-5557-398E19D7B7DE}"/>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9196686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0D5B789-EF46-6644-8513-41599CE8C72D}"/>
              </a:ext>
            </a:extLst>
          </p:cNvPr>
          <p:cNvGrpSpPr/>
          <p:nvPr/>
        </p:nvGrpSpPr>
        <p:grpSpPr>
          <a:xfrm>
            <a:off x="0" y="594176"/>
            <a:ext cx="9144000" cy="5716083"/>
            <a:chOff x="0" y="594176"/>
            <a:chExt cx="9144000" cy="5716083"/>
          </a:xfrm>
        </p:grpSpPr>
        <p:sp>
          <p:nvSpPr>
            <p:cNvPr id="2" name="Subtitle 2">
              <a:extLst>
                <a:ext uri="{FF2B5EF4-FFF2-40B4-BE49-F238E27FC236}">
                  <a16:creationId xmlns:a16="http://schemas.microsoft.com/office/drawing/2014/main" id="{0A7890DA-4BBA-97EE-D45A-E50E9554E4C3}"/>
                </a:ext>
              </a:extLst>
            </p:cNvPr>
            <p:cNvSpPr txBox="1">
              <a:spLocks/>
            </p:cNvSpPr>
            <p:nvPr/>
          </p:nvSpPr>
          <p:spPr>
            <a:xfrm>
              <a:off x="0" y="594176"/>
              <a:ext cx="9144000" cy="512325"/>
            </a:xfrm>
            <a:prstGeom prst="rect">
              <a:avLst/>
            </a:prstGeom>
          </p:spPr>
          <p:txBody>
            <a:bodyPr anchor="t"/>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spcAft>
                  <a:spcPts val="0"/>
                </a:spcAft>
                <a:buNone/>
              </a:pPr>
              <a:r>
                <a:rPr lang="en-US" sz="2200" b="1">
                  <a:solidFill>
                    <a:schemeClr val="accent3"/>
                  </a:solidFill>
                  <a:effectLst>
                    <a:outerShdw blurRad="254000" dist="38100" dir="5400000" algn="ctr" rotWithShape="0">
                      <a:srgbClr val="000000">
                        <a:alpha val="0"/>
                      </a:srgbClr>
                    </a:outerShdw>
                  </a:effectLst>
                </a:rPr>
                <a:t>Skills practice:</a:t>
              </a:r>
              <a:endParaRPr lang="en-US" sz="3200" b="1">
                <a:solidFill>
                  <a:schemeClr val="accent3"/>
                </a:solidFill>
                <a:effectLst>
                  <a:outerShdw blurRad="254000" dist="38100" dir="5400000" algn="ctr" rotWithShape="0">
                    <a:srgbClr val="000000">
                      <a:alpha val="15000"/>
                    </a:srgbClr>
                  </a:outerShdw>
                </a:effectLst>
              </a:endParaRPr>
            </a:p>
          </p:txBody>
        </p:sp>
        <p:sp>
          <p:nvSpPr>
            <p:cNvPr id="5" name="Subtitle 2">
              <a:extLst>
                <a:ext uri="{FF2B5EF4-FFF2-40B4-BE49-F238E27FC236}">
                  <a16:creationId xmlns:a16="http://schemas.microsoft.com/office/drawing/2014/main" id="{AE197836-B10B-B6C2-50C5-B13908F8CD39}"/>
                </a:ext>
              </a:extLst>
            </p:cNvPr>
            <p:cNvSpPr txBox="1">
              <a:spLocks/>
            </p:cNvSpPr>
            <p:nvPr/>
          </p:nvSpPr>
          <p:spPr bwMode="auto">
            <a:xfrm>
              <a:off x="0" y="3046901"/>
              <a:ext cx="9144000" cy="4128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0" indent="0" algn="l" defTabSz="457200" rtl="0" eaLnBrk="0" fontAlgn="base" hangingPunct="0">
                <a:lnSpc>
                  <a:spcPts val="3800"/>
                </a:lnSpc>
                <a:spcBef>
                  <a:spcPts val="1500"/>
                </a:spcBef>
                <a:spcAft>
                  <a:spcPts val="1500"/>
                </a:spcAft>
                <a:buClr>
                  <a:srgbClr val="00B1FF"/>
                </a:buClr>
                <a:buSzPct val="120000"/>
                <a:buFont typeface="Lucida Grande" panose="020B0600040502020204" pitchFamily="34" charset="0"/>
                <a:buNone/>
                <a:defRPr sz="2800" b="1" i="0" kern="1200">
                  <a:solidFill>
                    <a:schemeClr val="bg1"/>
                  </a:solidFill>
                  <a:effectLst>
                    <a:outerShdw blurRad="254000" dist="76200" dir="5400000" algn="ctr" rotWithShape="0">
                      <a:srgbClr val="000000">
                        <a:alpha val="50000"/>
                      </a:srgbClr>
                    </a:outerShdw>
                  </a:effectLst>
                  <a:latin typeface="Century Gothic" panose="020B0502020202020204" pitchFamily="34" charset="0"/>
                  <a:ea typeface="Geneva" pitchFamily="-109" charset="0"/>
                  <a:cs typeface="Century Gothic" panose="020B0502020202020204" pitchFamily="34" charset="0"/>
                </a:defRPr>
              </a:lvl1pPr>
              <a:lvl2pPr marL="4572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2pPr>
              <a:lvl3pPr marL="9144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3pPr>
              <a:lvl4pPr marL="13716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4pPr>
              <a:lvl5pPr marL="18288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5pPr>
              <a:lvl6pPr marL="2286000" indent="0" algn="ctr" defTabSz="313200" rtl="0" eaLnBrk="1" latinLnBrk="0" hangingPunct="1">
                <a:lnSpc>
                  <a:spcPts val="2400"/>
                </a:lnSpc>
                <a:spcBef>
                  <a:spcPts val="500"/>
                </a:spcBef>
                <a:spcAft>
                  <a:spcPts val="500"/>
                </a:spcAft>
                <a:buClr>
                  <a:schemeClr val="tx1"/>
                </a:buClr>
                <a:buFont typeface="System Font Regular"/>
                <a:buNone/>
                <a:tabLst>
                  <a:tab pos="287338" algn="l"/>
                </a:tabLst>
                <a:defRPr sz="1800" b="0" i="0" kern="1200">
                  <a:solidFill>
                    <a:schemeClr val="tx1">
                      <a:tint val="75000"/>
                    </a:schemeClr>
                  </a:solidFill>
                  <a:latin typeface="Century Gothic" panose="020B0502020202020204" pitchFamily="34" charset="0"/>
                  <a:ea typeface="+mn-ea"/>
                  <a:cs typeface="+mn-cs"/>
                </a:defRPr>
              </a:lvl6pPr>
              <a:lvl7pPr marL="2743200" indent="0" algn="ctr" defTabSz="313200" rtl="0" eaLnBrk="1" latinLnBrk="0" hangingPunct="1">
                <a:spcBef>
                  <a:spcPct val="20000"/>
                </a:spcBef>
                <a:buFont typeface="System Font Regular"/>
                <a:buNone/>
                <a:tabLst>
                  <a:tab pos="288000" algn="l"/>
                </a:tabLst>
                <a:defRPr sz="2000" b="0" i="0" kern="1200">
                  <a:solidFill>
                    <a:schemeClr val="tx1">
                      <a:tint val="75000"/>
                    </a:schemeClr>
                  </a:solidFill>
                  <a:latin typeface="Century Gothic" panose="020B0502020202020204" pitchFamily="34" charset="0"/>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ctr">
                <a:lnSpc>
                  <a:spcPts val="1800"/>
                </a:lnSpc>
                <a:spcBef>
                  <a:spcPts val="0"/>
                </a:spcBef>
                <a:spcAft>
                  <a:spcPts val="0"/>
                </a:spcAft>
              </a:pPr>
              <a:r>
                <a:rPr lang="en-US" sz="1800" dirty="0">
                  <a:solidFill>
                    <a:schemeClr val="accent3"/>
                  </a:solidFill>
                  <a:effectLst>
                    <a:outerShdw blurRad="254000" dist="76200" dir="5400000" algn="ctr" rotWithShape="0">
                      <a:srgbClr val="000000">
                        <a:alpha val="0"/>
                      </a:srgbClr>
                    </a:outerShdw>
                  </a:effectLst>
                  <a:latin typeface="Arial" panose="020B0604020202020204" pitchFamily="34" charset="0"/>
                  <a:cs typeface="Arial" panose="020B0604020202020204" pitchFamily="34" charset="0"/>
                </a:rPr>
                <a:t>5 minutes </a:t>
              </a:r>
              <a:endParaRPr lang="en-US" sz="1800" dirty="0">
                <a:solidFill>
                  <a:schemeClr val="accent3"/>
                </a:solidFill>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endParaRPr>
            </a:p>
          </p:txBody>
        </p:sp>
        <p:sp>
          <p:nvSpPr>
            <p:cNvPr id="6" name="Subtitle 2">
              <a:extLst>
                <a:ext uri="{FF2B5EF4-FFF2-40B4-BE49-F238E27FC236}">
                  <a16:creationId xmlns:a16="http://schemas.microsoft.com/office/drawing/2014/main" id="{883DB8D9-8E5E-46D5-D4FC-C6756B269188}"/>
                </a:ext>
              </a:extLst>
            </p:cNvPr>
            <p:cNvSpPr txBox="1">
              <a:spLocks/>
            </p:cNvSpPr>
            <p:nvPr/>
          </p:nvSpPr>
          <p:spPr>
            <a:xfrm>
              <a:off x="0" y="1083449"/>
              <a:ext cx="9144000" cy="1119364"/>
            </a:xfrm>
            <a:prstGeom prst="rect">
              <a:avLst/>
            </a:prstGeom>
          </p:spPr>
          <p:txBody>
            <a:bodyPr anchor="t"/>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4000"/>
                </a:lnSpc>
                <a:spcBef>
                  <a:spcPts val="0"/>
                </a:spcBef>
                <a:spcAft>
                  <a:spcPts val="0"/>
                </a:spcAft>
                <a:buNone/>
              </a:pPr>
              <a:r>
                <a:rPr lang="en-US" sz="3000" b="1">
                  <a:solidFill>
                    <a:schemeClr val="bg1"/>
                  </a:solidFill>
                  <a:effectLst>
                    <a:outerShdw blurRad="254000" dist="38100" dir="5400000" algn="ctr" rotWithShape="0">
                      <a:srgbClr val="000000">
                        <a:alpha val="15000"/>
                      </a:srgbClr>
                    </a:outerShdw>
                  </a:effectLst>
                </a:rPr>
                <a:t>‘Something I’ve been </a:t>
              </a:r>
              <a:br>
                <a:rPr lang="en-US" sz="3000" b="1">
                  <a:solidFill>
                    <a:schemeClr val="bg1"/>
                  </a:solidFill>
                  <a:effectLst>
                    <a:outerShdw blurRad="254000" dist="38100" dir="5400000" algn="ctr" rotWithShape="0">
                      <a:srgbClr val="000000">
                        <a:alpha val="15000"/>
                      </a:srgbClr>
                    </a:outerShdw>
                  </a:effectLst>
                </a:rPr>
              </a:br>
              <a:r>
                <a:rPr lang="en-US" sz="3000" b="1">
                  <a:solidFill>
                    <a:schemeClr val="bg1"/>
                  </a:solidFill>
                  <a:effectLst>
                    <a:outerShdw blurRad="254000" dist="38100" dir="5400000" algn="ctr" rotWithShape="0">
                      <a:srgbClr val="000000">
                        <a:alpha val="15000"/>
                      </a:srgbClr>
                    </a:outerShdw>
                  </a:effectLst>
                </a:rPr>
                <a:t>meaning to do for ages’</a:t>
              </a:r>
            </a:p>
          </p:txBody>
        </p:sp>
        <p:sp>
          <p:nvSpPr>
            <p:cNvPr id="7" name="Subtitle 2">
              <a:extLst>
                <a:ext uri="{FF2B5EF4-FFF2-40B4-BE49-F238E27FC236}">
                  <a16:creationId xmlns:a16="http://schemas.microsoft.com/office/drawing/2014/main" id="{B53BE23E-28B4-7D26-323D-CC0E7B2359B8}"/>
                </a:ext>
              </a:extLst>
            </p:cNvPr>
            <p:cNvSpPr txBox="1">
              <a:spLocks/>
            </p:cNvSpPr>
            <p:nvPr/>
          </p:nvSpPr>
          <p:spPr bwMode="auto">
            <a:xfrm>
              <a:off x="0" y="2269543"/>
              <a:ext cx="9144000" cy="6356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0" indent="0" algn="l" defTabSz="457200" rtl="0" eaLnBrk="0" fontAlgn="base" hangingPunct="0">
                <a:lnSpc>
                  <a:spcPts val="3800"/>
                </a:lnSpc>
                <a:spcBef>
                  <a:spcPts val="1500"/>
                </a:spcBef>
                <a:spcAft>
                  <a:spcPts val="1500"/>
                </a:spcAft>
                <a:buClr>
                  <a:srgbClr val="00B1FF"/>
                </a:buClr>
                <a:buSzPct val="120000"/>
                <a:buFont typeface="Lucida Grande" panose="020B0600040502020204" pitchFamily="34" charset="0"/>
                <a:buNone/>
                <a:defRPr sz="2800" b="1" i="0" kern="1200">
                  <a:solidFill>
                    <a:schemeClr val="bg1"/>
                  </a:solidFill>
                  <a:effectLst>
                    <a:outerShdw blurRad="254000" dist="76200" dir="5400000" algn="ctr" rotWithShape="0">
                      <a:srgbClr val="000000">
                        <a:alpha val="50000"/>
                      </a:srgbClr>
                    </a:outerShdw>
                  </a:effectLst>
                  <a:latin typeface="Century Gothic" panose="020B0502020202020204" pitchFamily="34" charset="0"/>
                  <a:ea typeface="Geneva" pitchFamily="-109" charset="0"/>
                  <a:cs typeface="Century Gothic" panose="020B0502020202020204" pitchFamily="34" charset="0"/>
                </a:defRPr>
              </a:lvl1pPr>
              <a:lvl2pPr marL="4572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2pPr>
              <a:lvl3pPr marL="9144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3pPr>
              <a:lvl4pPr marL="13716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4pPr>
              <a:lvl5pPr marL="18288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5pPr>
              <a:lvl6pPr marL="2286000" indent="0" algn="ctr" defTabSz="313200" rtl="0" eaLnBrk="1" latinLnBrk="0" hangingPunct="1">
                <a:lnSpc>
                  <a:spcPts val="2400"/>
                </a:lnSpc>
                <a:spcBef>
                  <a:spcPts val="500"/>
                </a:spcBef>
                <a:spcAft>
                  <a:spcPts val="500"/>
                </a:spcAft>
                <a:buClr>
                  <a:schemeClr val="tx1"/>
                </a:buClr>
                <a:buFont typeface="System Font Regular"/>
                <a:buNone/>
                <a:tabLst>
                  <a:tab pos="287338" algn="l"/>
                </a:tabLst>
                <a:defRPr sz="1800" b="0" i="0" kern="1200">
                  <a:solidFill>
                    <a:schemeClr val="tx1">
                      <a:tint val="75000"/>
                    </a:schemeClr>
                  </a:solidFill>
                  <a:latin typeface="Century Gothic" panose="020B0502020202020204" pitchFamily="34" charset="0"/>
                  <a:ea typeface="+mn-ea"/>
                  <a:cs typeface="+mn-cs"/>
                </a:defRPr>
              </a:lvl6pPr>
              <a:lvl7pPr marL="2743200" indent="0" algn="ctr" defTabSz="313200" rtl="0" eaLnBrk="1" latinLnBrk="0" hangingPunct="1">
                <a:spcBef>
                  <a:spcPct val="20000"/>
                </a:spcBef>
                <a:buFont typeface="System Font Regular"/>
                <a:buNone/>
                <a:tabLst>
                  <a:tab pos="288000" algn="l"/>
                </a:tabLst>
                <a:defRPr sz="2000" b="0" i="0" kern="1200">
                  <a:solidFill>
                    <a:schemeClr val="tx1">
                      <a:tint val="75000"/>
                    </a:schemeClr>
                  </a:solidFill>
                  <a:latin typeface="Century Gothic" panose="020B0502020202020204" pitchFamily="34" charset="0"/>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ctr">
                <a:lnSpc>
                  <a:spcPts val="2000"/>
                </a:lnSpc>
                <a:spcBef>
                  <a:spcPts val="0"/>
                </a:spcBef>
                <a:spcAft>
                  <a:spcPts val="0"/>
                </a:spcAft>
              </a:pPr>
              <a:r>
                <a:rPr lang="en-US" sz="1400" b="0">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rPr>
                <a:t>(e.g. clearing up the house, sorting paperwork, </a:t>
              </a:r>
              <a:br>
                <a:rPr lang="en-US" sz="1400" b="0">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rPr>
              </a:br>
              <a:r>
                <a:rPr lang="en-US" sz="1400" b="0">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rPr>
                <a:t>decorating or completing course work)</a:t>
              </a:r>
              <a:endParaRPr lang="en-US" sz="1800">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6FCBE6F2-DA6E-53A4-8332-65A2A12166E3}"/>
                </a:ext>
              </a:extLst>
            </p:cNvPr>
            <p:cNvPicPr>
              <a:picLocks noChangeAspect="1"/>
            </p:cNvPicPr>
            <p:nvPr/>
          </p:nvPicPr>
          <p:blipFill>
            <a:blip r:embed="rId3"/>
            <a:stretch>
              <a:fillRect/>
            </a:stretch>
          </p:blipFill>
          <p:spPr>
            <a:xfrm>
              <a:off x="2543079" y="3662896"/>
              <a:ext cx="4057843" cy="2647363"/>
            </a:xfrm>
            <a:prstGeom prst="rect">
              <a:avLst/>
            </a:prstGeom>
            <a:effectLst>
              <a:outerShdw blurRad="317500" dist="76200" dir="5400000" algn="ctr" rotWithShape="0">
                <a:srgbClr val="000000">
                  <a:alpha val="50000"/>
                </a:srgbClr>
              </a:outerShdw>
            </a:effectLst>
          </p:spPr>
        </p:pic>
      </p:grpSp>
    </p:spTree>
    <p:extLst>
      <p:ext uri="{BB962C8B-B14F-4D97-AF65-F5344CB8AC3E}">
        <p14:creationId xmlns:p14="http://schemas.microsoft.com/office/powerpoint/2010/main" val="58525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07A55-4FA1-1268-B33E-7DD0000C0E3A}"/>
              </a:ext>
            </a:extLst>
          </p:cNvPr>
          <p:cNvSpPr>
            <a:spLocks noGrp="1"/>
          </p:cNvSpPr>
          <p:nvPr>
            <p:ph type="title"/>
          </p:nvPr>
        </p:nvSpPr>
        <p:spPr/>
        <p:txBody>
          <a:bodyPr/>
          <a:lstStyle/>
          <a:p>
            <a:r>
              <a:rPr lang="en-US"/>
              <a:t>Skills practice </a:t>
            </a:r>
            <a:r>
              <a:rPr lang="en-US" b="0"/>
              <a:t>(Groups of 2)</a:t>
            </a:r>
          </a:p>
        </p:txBody>
      </p:sp>
      <p:sp>
        <p:nvSpPr>
          <p:cNvPr id="3" name="Text Placeholder 2">
            <a:extLst>
              <a:ext uri="{FF2B5EF4-FFF2-40B4-BE49-F238E27FC236}">
                <a16:creationId xmlns:a16="http://schemas.microsoft.com/office/drawing/2014/main" id="{27D11EA6-2B89-1764-FD32-CCAE27203E3E}"/>
              </a:ext>
            </a:extLst>
          </p:cNvPr>
          <p:cNvSpPr>
            <a:spLocks noGrp="1"/>
          </p:cNvSpPr>
          <p:nvPr>
            <p:ph type="body" idx="12"/>
          </p:nvPr>
        </p:nvSpPr>
        <p:spPr/>
        <p:txBody>
          <a:bodyPr/>
          <a:lstStyle/>
          <a:p>
            <a:pPr marL="0" indent="0">
              <a:buNone/>
            </a:pPr>
            <a:r>
              <a:rPr lang="en-US" sz="1900" b="1" dirty="0">
                <a:solidFill>
                  <a:schemeClr val="accent1"/>
                </a:solidFill>
              </a:rPr>
              <a:t>For interviewer: </a:t>
            </a:r>
          </a:p>
          <a:p>
            <a:r>
              <a:rPr lang="en-US" b="1" dirty="0"/>
              <a:t>Build rapport.</a:t>
            </a:r>
            <a:r>
              <a:rPr lang="en-US" dirty="0"/>
              <a:t> This ‘opens the door’ for effective conversations. </a:t>
            </a:r>
          </a:p>
          <a:p>
            <a:r>
              <a:rPr lang="en-US" dirty="0"/>
              <a:t>Use </a:t>
            </a:r>
            <a:r>
              <a:rPr lang="en-US" b="1" dirty="0"/>
              <a:t>open questions</a:t>
            </a:r>
            <a:r>
              <a:rPr lang="en-US" dirty="0"/>
              <a:t> and </a:t>
            </a:r>
            <a:r>
              <a:rPr lang="en-US" b="1" dirty="0"/>
              <a:t>reflective listening</a:t>
            </a:r>
            <a:r>
              <a:rPr lang="en-US" dirty="0"/>
              <a:t> to explore issues</a:t>
            </a:r>
          </a:p>
          <a:p>
            <a:r>
              <a:rPr lang="en-US" dirty="0"/>
              <a:t>Provide </a:t>
            </a:r>
            <a:r>
              <a:rPr lang="en-US" b="1" dirty="0"/>
              <a:t>feedback</a:t>
            </a:r>
            <a:r>
              <a:rPr lang="en-US" dirty="0"/>
              <a:t> and </a:t>
            </a:r>
            <a:r>
              <a:rPr lang="en-US" b="1" dirty="0"/>
              <a:t>affirmations</a:t>
            </a:r>
            <a:r>
              <a:rPr lang="en-US" dirty="0"/>
              <a:t> to build rapport </a:t>
            </a:r>
            <a:br>
              <a:rPr lang="en-US" dirty="0"/>
            </a:br>
            <a:r>
              <a:rPr lang="en-US" dirty="0"/>
              <a:t>and </a:t>
            </a:r>
            <a:r>
              <a:rPr lang="en-US" b="1" dirty="0"/>
              <a:t>boost confidence</a:t>
            </a:r>
          </a:p>
          <a:p>
            <a:r>
              <a:rPr lang="en-US" dirty="0"/>
              <a:t>Encourage patients to </a:t>
            </a:r>
            <a:r>
              <a:rPr lang="en-US" b="1" dirty="0"/>
              <a:t>come up with their own solutions </a:t>
            </a:r>
          </a:p>
          <a:p>
            <a:r>
              <a:rPr lang="en-US" dirty="0"/>
              <a:t>Avoid </a:t>
            </a:r>
            <a:r>
              <a:rPr lang="en-US" b="1" dirty="0"/>
              <a:t>providing advice</a:t>
            </a:r>
          </a:p>
          <a:p>
            <a:r>
              <a:rPr lang="en-US" dirty="0"/>
              <a:t>Provide a </a:t>
            </a:r>
            <a:r>
              <a:rPr lang="en-US" b="1" dirty="0"/>
              <a:t>summary</a:t>
            </a:r>
          </a:p>
        </p:txBody>
      </p:sp>
      <p:sp>
        <p:nvSpPr>
          <p:cNvPr id="4" name="Footer Placeholder 3">
            <a:extLst>
              <a:ext uri="{FF2B5EF4-FFF2-40B4-BE49-F238E27FC236}">
                <a16:creationId xmlns:a16="http://schemas.microsoft.com/office/drawing/2014/main" id="{C1C43E88-7C19-71AC-16B7-F00E2034A34D}"/>
              </a:ext>
            </a:extLst>
          </p:cNvPr>
          <p:cNvSpPr>
            <a:spLocks noGrp="1"/>
          </p:cNvSpPr>
          <p:nvPr>
            <p:ph type="ftr" sz="quarter" idx="3"/>
          </p:nvPr>
        </p:nvSpPr>
        <p:spPr/>
        <p:txBody>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536538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0F07281-8D2D-8A17-57EA-F2FDCAB39008}"/>
              </a:ext>
            </a:extLst>
          </p:cNvPr>
          <p:cNvGrpSpPr/>
          <p:nvPr/>
        </p:nvGrpSpPr>
        <p:grpSpPr>
          <a:xfrm>
            <a:off x="0" y="633046"/>
            <a:ext cx="9144000" cy="6224954"/>
            <a:chOff x="0" y="633046"/>
            <a:chExt cx="9144000" cy="6224954"/>
          </a:xfrm>
        </p:grpSpPr>
        <p:pic>
          <p:nvPicPr>
            <p:cNvPr id="3" name="Picture 2">
              <a:extLst>
                <a:ext uri="{FF2B5EF4-FFF2-40B4-BE49-F238E27FC236}">
                  <a16:creationId xmlns:a16="http://schemas.microsoft.com/office/drawing/2014/main" id="{F3A75E17-4B99-DAE0-DC3E-A13F35F3176F}"/>
                </a:ext>
              </a:extLst>
            </p:cNvPr>
            <p:cNvPicPr>
              <a:picLocks noChangeAspect="1"/>
            </p:cNvPicPr>
            <p:nvPr/>
          </p:nvPicPr>
          <p:blipFill rotWithShape="1">
            <a:blip r:embed="rId3"/>
            <a:srcRect t="3470" b="7624"/>
            <a:stretch/>
          </p:blipFill>
          <p:spPr>
            <a:xfrm>
              <a:off x="2273349" y="4590000"/>
              <a:ext cx="4597303" cy="2268000"/>
            </a:xfrm>
            <a:prstGeom prst="rect">
              <a:avLst/>
            </a:prstGeom>
            <a:effectLst>
              <a:outerShdw blurRad="254000" dist="38100" dir="5400000" algn="ctr" rotWithShape="0">
                <a:srgbClr val="000000">
                  <a:alpha val="25000"/>
                </a:srgbClr>
              </a:outerShdw>
            </a:effectLst>
          </p:spPr>
        </p:pic>
        <p:sp>
          <p:nvSpPr>
            <p:cNvPr id="4" name="Subtitle 2">
              <a:extLst>
                <a:ext uri="{FF2B5EF4-FFF2-40B4-BE49-F238E27FC236}">
                  <a16:creationId xmlns:a16="http://schemas.microsoft.com/office/drawing/2014/main" id="{A779E230-3DB1-A851-01CD-39F07A27693A}"/>
                </a:ext>
              </a:extLst>
            </p:cNvPr>
            <p:cNvSpPr txBox="1">
              <a:spLocks/>
            </p:cNvSpPr>
            <p:nvPr/>
          </p:nvSpPr>
          <p:spPr>
            <a:xfrm>
              <a:off x="0" y="633046"/>
              <a:ext cx="9144000" cy="1415562"/>
            </a:xfrm>
            <a:prstGeom prst="rect">
              <a:avLst/>
            </a:prstGeom>
          </p:spPr>
          <p:txBody>
            <a:bodyPr anchor="t"/>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3800"/>
                </a:lnSpc>
                <a:spcBef>
                  <a:spcPts val="0"/>
                </a:spcBef>
                <a:spcAft>
                  <a:spcPts val="0"/>
                </a:spcAft>
                <a:buNone/>
              </a:pPr>
              <a:r>
                <a:rPr lang="en-US" sz="3200" b="1">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Scaling questions</a:t>
              </a:r>
              <a:br>
                <a:rPr lang="en-US" sz="3200">
                  <a:effectLst>
                    <a:outerShdw blurRad="254000" dist="76200" dir="5400000" algn="ctr" rotWithShape="0">
                      <a:srgbClr val="000000">
                        <a:alpha val="15000"/>
                      </a:srgbClr>
                    </a:outerShdw>
                  </a:effectLst>
                  <a:latin typeface="Arial" panose="020B0604020202020204" pitchFamily="34" charset="0"/>
                  <a:cs typeface="Arial" panose="020B0604020202020204" pitchFamily="34" charset="0"/>
                </a:rPr>
              </a:br>
              <a:r>
                <a:rPr lang="en-US" sz="2000">
                  <a:solidFill>
                    <a:schemeClr val="accent3"/>
                  </a:solidFill>
                  <a:effectLst>
                    <a:outerShdw blurRad="254000" dist="76200" dir="5400000" algn="ctr" rotWithShape="0">
                      <a:srgbClr val="000000">
                        <a:alpha val="0"/>
                      </a:srgbClr>
                    </a:outerShdw>
                  </a:effectLst>
                  <a:latin typeface="Arial" panose="020B0604020202020204" pitchFamily="34" charset="0"/>
                  <a:cs typeface="Arial" panose="020B0604020202020204" pitchFamily="34" charset="0"/>
                </a:rPr>
                <a:t>On scale of 1–10 (1 low – 10 high)</a:t>
              </a:r>
            </a:p>
          </p:txBody>
        </p:sp>
        <p:sp>
          <p:nvSpPr>
            <p:cNvPr id="8" name="Content Placeholder 2">
              <a:extLst>
                <a:ext uri="{FF2B5EF4-FFF2-40B4-BE49-F238E27FC236}">
                  <a16:creationId xmlns:a16="http://schemas.microsoft.com/office/drawing/2014/main" id="{1B9B1528-2A9F-4CA6-AF29-705659B3AC42}"/>
                </a:ext>
              </a:extLst>
            </p:cNvPr>
            <p:cNvSpPr txBox="1">
              <a:spLocks/>
            </p:cNvSpPr>
            <p:nvPr/>
          </p:nvSpPr>
          <p:spPr bwMode="auto">
            <a:xfrm>
              <a:off x="0" y="2025162"/>
              <a:ext cx="9144000" cy="22215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3000"/>
                </a:lnSpc>
                <a:spcBef>
                  <a:spcPts val="200"/>
                </a:spcBef>
                <a:spcAft>
                  <a:spcPts val="200"/>
                </a:spcAft>
                <a:buFont typeface="Lucida Grande" panose="020B0600040502020204" pitchFamily="34" charset="0"/>
                <a:buNone/>
              </a:pPr>
              <a:r>
                <a:rPr lang="en-US" sz="2200" b="1">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How</a:t>
              </a:r>
              <a:r>
                <a:rPr lang="en-US" sz="220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 </a:t>
              </a:r>
              <a:r>
                <a:rPr lang="en-US" sz="2200" b="1">
                  <a:solidFill>
                    <a:schemeClr val="accent3"/>
                  </a:solidFill>
                  <a:effectLst>
                    <a:outerShdw blurRad="254000" dist="38100" dir="5400000" algn="ctr" rotWithShape="0">
                      <a:srgbClr val="000000">
                        <a:alpha val="0"/>
                      </a:srgbClr>
                    </a:outerShdw>
                  </a:effectLst>
                  <a:latin typeface="Arial" panose="020B0604020202020204" pitchFamily="34" charset="0"/>
                  <a:cs typeface="Arial" panose="020B0604020202020204" pitchFamily="34" charset="0"/>
                </a:rPr>
                <a:t>motivated</a:t>
              </a:r>
              <a:r>
                <a:rPr lang="en-US" sz="220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 </a:t>
              </a:r>
              <a:r>
                <a:rPr lang="en-US" sz="2200" b="1">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are you right now </a:t>
              </a:r>
              <a:br>
                <a:rPr lang="en-US" sz="220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br>
              <a:r>
                <a:rPr lang="en-US" sz="2200" b="1">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to make this change…</a:t>
              </a:r>
              <a:br>
                <a:rPr lang="en-US" sz="2200" b="1">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br>
              <a:endParaRPr lang="en-US" sz="220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endParaRPr>
            </a:p>
            <a:p>
              <a:pPr marL="0" indent="0" algn="ctr">
                <a:lnSpc>
                  <a:spcPts val="3000"/>
                </a:lnSpc>
                <a:spcBef>
                  <a:spcPts val="200"/>
                </a:spcBef>
                <a:spcAft>
                  <a:spcPts val="200"/>
                </a:spcAft>
                <a:buFont typeface="Lucida Grande" panose="020B0600040502020204" pitchFamily="34" charset="0"/>
                <a:buNone/>
              </a:pPr>
              <a:r>
                <a:rPr lang="en-US" sz="2200" b="1">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How</a:t>
              </a:r>
              <a:r>
                <a:rPr lang="en-US" sz="220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 </a:t>
              </a:r>
              <a:r>
                <a:rPr lang="en-US" sz="2200" b="1">
                  <a:solidFill>
                    <a:schemeClr val="accent3"/>
                  </a:solidFill>
                  <a:effectLst>
                    <a:outerShdw blurRad="254000" dist="38100" dir="5400000" algn="ctr" rotWithShape="0">
                      <a:srgbClr val="000000">
                        <a:alpha val="0"/>
                      </a:srgbClr>
                    </a:outerShdw>
                  </a:effectLst>
                  <a:latin typeface="Arial" panose="020B0604020202020204" pitchFamily="34" charset="0"/>
                  <a:cs typeface="Arial" panose="020B0604020202020204" pitchFamily="34" charset="0"/>
                </a:rPr>
                <a:t>confident</a:t>
              </a:r>
              <a:r>
                <a:rPr lang="en-US" sz="2200">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 </a:t>
              </a:r>
              <a:r>
                <a:rPr lang="en-US" sz="2200" b="1">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are you right now that </a:t>
              </a:r>
              <a:br>
                <a:rPr lang="en-US" sz="2200" b="1">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br>
              <a:r>
                <a:rPr lang="en-US" sz="2200" b="1">
                  <a:solidFill>
                    <a:schemeClr val="bg1"/>
                  </a:solidFill>
                  <a:effectLst>
                    <a:outerShdw blurRad="254000" dist="38100" dir="5400000" algn="ctr" rotWithShape="0">
                      <a:srgbClr val="000000">
                        <a:alpha val="15000"/>
                      </a:srgbClr>
                    </a:outerShdw>
                  </a:effectLst>
                  <a:latin typeface="Arial" panose="020B0604020202020204" pitchFamily="34" charset="0"/>
                  <a:cs typeface="Arial" panose="020B0604020202020204" pitchFamily="34" charset="0"/>
                </a:rPr>
                <a:t>you will achieve this change…</a:t>
              </a:r>
            </a:p>
          </p:txBody>
        </p:sp>
      </p:grpSp>
    </p:spTree>
    <p:extLst>
      <p:ext uri="{BB962C8B-B14F-4D97-AF65-F5344CB8AC3E}">
        <p14:creationId xmlns:p14="http://schemas.microsoft.com/office/powerpoint/2010/main" val="3738451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4FDFA2-BCB1-9AB5-F9C7-EFB892BAC2B6}"/>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17113" y="1069615"/>
            <a:ext cx="4632325" cy="4718771"/>
          </a:xfrm>
        </p:spPr>
        <p:txBody>
          <a:bodyPr anchor="ctr"/>
          <a:lstStyle/>
          <a:p>
            <a:pPr>
              <a:lnSpc>
                <a:spcPts val="2100"/>
              </a:lnSpc>
              <a:spcBef>
                <a:spcPts val="0"/>
              </a:spcBef>
              <a:spcAft>
                <a:spcPts val="1800"/>
              </a:spcAft>
            </a:pPr>
            <a:r>
              <a:rPr lang="en-US" sz="1600" dirty="0"/>
              <a:t>“A lot of people I support are initially </a:t>
            </a:r>
            <a:br>
              <a:rPr lang="en-US" sz="1600" dirty="0"/>
            </a:br>
            <a:r>
              <a:rPr lang="en-US" sz="1600" dirty="0"/>
              <a:t>hesitant about stopping. It’s been a big </a:t>
            </a:r>
            <a:br>
              <a:rPr lang="en-US" sz="1600" dirty="0"/>
            </a:br>
            <a:r>
              <a:rPr lang="en-US" sz="1600" dirty="0"/>
              <a:t>part of your life for a number of years.”</a:t>
            </a:r>
          </a:p>
          <a:p>
            <a:pPr>
              <a:lnSpc>
                <a:spcPts val="2100"/>
              </a:lnSpc>
              <a:spcBef>
                <a:spcPts val="0"/>
              </a:spcBef>
              <a:spcAft>
                <a:spcPts val="1800"/>
              </a:spcAft>
            </a:pPr>
            <a:r>
              <a:rPr lang="en-US" sz="1600" dirty="0"/>
              <a:t>“It’s normal to have concerns. Have you thought about some of the good things that will come about if you do decide to quit?”</a:t>
            </a:r>
          </a:p>
          <a:p>
            <a:pPr>
              <a:lnSpc>
                <a:spcPts val="2100"/>
              </a:lnSpc>
              <a:spcBef>
                <a:spcPts val="0"/>
              </a:spcBef>
              <a:spcAft>
                <a:spcPts val="1800"/>
              </a:spcAft>
            </a:pPr>
            <a:r>
              <a:rPr lang="en-US" sz="1600" dirty="0"/>
              <a:t>“It is so important for you stop smoking; </a:t>
            </a:r>
            <a:br>
              <a:rPr lang="en-US" sz="1600" dirty="0"/>
            </a:br>
            <a:r>
              <a:rPr lang="en-US" sz="1600" dirty="0"/>
              <a:t>we will help you every step of the way.”</a:t>
            </a:r>
          </a:p>
          <a:p>
            <a:pPr>
              <a:lnSpc>
                <a:spcPts val="2100"/>
              </a:lnSpc>
              <a:spcBef>
                <a:spcPts val="0"/>
              </a:spcBef>
              <a:spcAft>
                <a:spcPts val="1800"/>
              </a:spcAft>
            </a:pPr>
            <a:r>
              <a:rPr lang="en-US" sz="1600" dirty="0"/>
              <a:t>“It’s fantastic that you’re making such </a:t>
            </a:r>
            <a:br>
              <a:rPr lang="en-US" sz="1600" dirty="0"/>
            </a:br>
            <a:r>
              <a:rPr lang="en-US" sz="1600" dirty="0"/>
              <a:t>an important change, I’ll be here to </a:t>
            </a:r>
            <a:br>
              <a:rPr lang="en-US" sz="1600" dirty="0"/>
            </a:br>
            <a:r>
              <a:rPr lang="en-US" sz="1600" dirty="0"/>
              <a:t>support you throughout.”</a:t>
            </a:r>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a:solidFill>
                    <a:schemeClr val="bg1"/>
                  </a:solidFill>
                  <a:effectLst/>
                  <a:latin typeface="Arial" panose="020B0604020202020204" pitchFamily="34" charset="0"/>
                  <a:ea typeface="Calibri"/>
                  <a:cs typeface="Arial" panose="020B0604020202020204" pitchFamily="34" charset="0"/>
                </a:rPr>
                <a:t>Feedback and reassurance</a:t>
              </a:r>
            </a:p>
          </p:txBody>
        </p:sp>
      </p:grpSp>
    </p:spTree>
    <p:extLst>
      <p:ext uri="{BB962C8B-B14F-4D97-AF65-F5344CB8AC3E}">
        <p14:creationId xmlns:p14="http://schemas.microsoft.com/office/powerpoint/2010/main" val="302553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F76D5DF-D2E7-D41B-CCCC-3CA8BD741F7F}"/>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17113" y="1069615"/>
            <a:ext cx="4632325" cy="4718771"/>
          </a:xfrm>
        </p:spPr>
        <p:txBody>
          <a:bodyPr anchor="ctr"/>
          <a:lstStyle/>
          <a:p>
            <a:pPr>
              <a:lnSpc>
                <a:spcPts val="2100"/>
              </a:lnSpc>
              <a:spcBef>
                <a:spcPts val="0"/>
              </a:spcBef>
              <a:spcAft>
                <a:spcPts val="1800"/>
              </a:spcAft>
            </a:pPr>
            <a:r>
              <a:rPr lang="en-US" sz="1600" dirty="0"/>
              <a:t>“Stopping is tough, but it sounds </a:t>
            </a:r>
            <a:br>
              <a:rPr lang="en-US" sz="1600" dirty="0"/>
            </a:br>
            <a:r>
              <a:rPr lang="en-US" sz="1600" dirty="0"/>
              <a:t>like something that has been </a:t>
            </a:r>
            <a:br>
              <a:rPr lang="en-US" sz="1600" dirty="0"/>
            </a:br>
            <a:r>
              <a:rPr lang="en-US" sz="1600" dirty="0"/>
              <a:t>on your mind for a while.”</a:t>
            </a:r>
          </a:p>
          <a:p>
            <a:pPr>
              <a:lnSpc>
                <a:spcPts val="2100"/>
              </a:lnSpc>
              <a:spcBef>
                <a:spcPts val="0"/>
              </a:spcBef>
              <a:spcAft>
                <a:spcPts val="1800"/>
              </a:spcAft>
            </a:pPr>
            <a:r>
              <a:rPr lang="en-US" sz="1600" dirty="0"/>
              <a:t>“Despite all the stress, you’re ready </a:t>
            </a:r>
            <a:br>
              <a:rPr lang="en-US" sz="1600" dirty="0"/>
            </a:br>
            <a:r>
              <a:rPr lang="en-US" sz="1600" dirty="0"/>
              <a:t>to make stopping smoking a priority.”</a:t>
            </a:r>
          </a:p>
          <a:p>
            <a:pPr>
              <a:lnSpc>
                <a:spcPts val="2100"/>
              </a:lnSpc>
              <a:spcBef>
                <a:spcPts val="0"/>
              </a:spcBef>
              <a:spcAft>
                <a:spcPts val="1800"/>
              </a:spcAft>
            </a:pPr>
            <a:r>
              <a:rPr lang="en-US" sz="1600" dirty="0"/>
              <a:t>“You’ve done a fantastic job of not </a:t>
            </a:r>
            <a:br>
              <a:rPr lang="en-US" sz="1600" dirty="0"/>
            </a:br>
            <a:r>
              <a:rPr lang="en-US" sz="1600" dirty="0"/>
              <a:t>smoking while in hospital. It’s the </a:t>
            </a:r>
            <a:br>
              <a:rPr lang="en-US" sz="1600" dirty="0"/>
            </a:br>
            <a:r>
              <a:rPr lang="en-US" sz="1600" dirty="0"/>
              <a:t>most important thing you can do </a:t>
            </a:r>
            <a:br>
              <a:rPr lang="en-US" sz="1600" dirty="0"/>
            </a:br>
            <a:r>
              <a:rPr lang="en-US" sz="1600" dirty="0"/>
              <a:t>for your recovery.”</a:t>
            </a:r>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a:solidFill>
                    <a:schemeClr val="bg1"/>
                  </a:solidFill>
                  <a:effectLst/>
                  <a:latin typeface="Arial" panose="020B0604020202020204" pitchFamily="34" charset="0"/>
                  <a:ea typeface="Calibri"/>
                  <a:cs typeface="Arial" panose="020B0604020202020204" pitchFamily="34" charset="0"/>
                </a:rPr>
                <a:t>Affirmations</a:t>
              </a:r>
            </a:p>
          </p:txBody>
        </p:sp>
      </p:grpSp>
    </p:spTree>
    <p:extLst>
      <p:ext uri="{BB962C8B-B14F-4D97-AF65-F5344CB8AC3E}">
        <p14:creationId xmlns:p14="http://schemas.microsoft.com/office/powerpoint/2010/main" val="1026669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A52CCB-F377-9C10-045C-72BE6970A694}"/>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17113" y="1069615"/>
            <a:ext cx="4632325" cy="4718771"/>
          </a:xfrm>
        </p:spPr>
        <p:txBody>
          <a:bodyPr anchor="ctr"/>
          <a:lstStyle/>
          <a:p>
            <a:pPr>
              <a:lnSpc>
                <a:spcPts val="2500"/>
              </a:lnSpc>
              <a:spcBef>
                <a:spcPts val="0"/>
              </a:spcBef>
              <a:spcAft>
                <a:spcPts val="2200"/>
              </a:spcAft>
            </a:pPr>
            <a:r>
              <a:rPr lang="en-US" b="1" dirty="0">
                <a:solidFill>
                  <a:srgbClr val="005EB8"/>
                </a:solidFill>
              </a:rPr>
              <a:t>Personal experience</a:t>
            </a:r>
            <a:r>
              <a:rPr lang="en-US" dirty="0">
                <a:solidFill>
                  <a:srgbClr val="005EB8"/>
                </a:solidFill>
              </a:rPr>
              <a:t> </a:t>
            </a:r>
            <a:br>
              <a:rPr lang="en-US" dirty="0"/>
            </a:br>
            <a:r>
              <a:rPr lang="en-US" dirty="0"/>
              <a:t>(seeing results)</a:t>
            </a:r>
          </a:p>
          <a:p>
            <a:pPr>
              <a:lnSpc>
                <a:spcPts val="2500"/>
              </a:lnSpc>
              <a:spcBef>
                <a:spcPts val="0"/>
              </a:spcBef>
              <a:spcAft>
                <a:spcPts val="2200"/>
              </a:spcAft>
            </a:pPr>
            <a:r>
              <a:rPr lang="en-US" b="1" dirty="0">
                <a:solidFill>
                  <a:srgbClr val="005EB8"/>
                </a:solidFill>
              </a:rPr>
              <a:t>Vicarious experience</a:t>
            </a:r>
            <a:r>
              <a:rPr lang="en-US" dirty="0">
                <a:solidFill>
                  <a:srgbClr val="005EB8"/>
                </a:solidFill>
              </a:rPr>
              <a:t> </a:t>
            </a:r>
            <a:br>
              <a:rPr lang="en-US" dirty="0"/>
            </a:br>
            <a:r>
              <a:rPr lang="en-US" dirty="0"/>
              <a:t>(hearing about other experience)</a:t>
            </a:r>
          </a:p>
          <a:p>
            <a:pPr>
              <a:lnSpc>
                <a:spcPts val="2500"/>
              </a:lnSpc>
              <a:spcBef>
                <a:spcPts val="0"/>
              </a:spcBef>
              <a:spcAft>
                <a:spcPts val="2200"/>
              </a:spcAft>
            </a:pPr>
            <a:r>
              <a:rPr lang="en-US" b="1" dirty="0">
                <a:solidFill>
                  <a:srgbClr val="005EB8"/>
                </a:solidFill>
              </a:rPr>
              <a:t>Performance feedback</a:t>
            </a:r>
            <a:r>
              <a:rPr lang="en-US" dirty="0">
                <a:solidFill>
                  <a:srgbClr val="005EB8"/>
                </a:solidFill>
              </a:rPr>
              <a:t> </a:t>
            </a:r>
            <a:br>
              <a:rPr lang="en-US" dirty="0"/>
            </a:br>
            <a:r>
              <a:rPr lang="en-US" dirty="0"/>
              <a:t>(positive feedback)</a:t>
            </a:r>
          </a:p>
          <a:p>
            <a:pPr>
              <a:lnSpc>
                <a:spcPts val="2500"/>
              </a:lnSpc>
              <a:spcBef>
                <a:spcPts val="0"/>
              </a:spcBef>
              <a:spcAft>
                <a:spcPts val="2200"/>
              </a:spcAft>
            </a:pPr>
            <a:r>
              <a:rPr lang="en-US" b="1" dirty="0">
                <a:solidFill>
                  <a:srgbClr val="005EB8"/>
                </a:solidFill>
              </a:rPr>
              <a:t>Social support</a:t>
            </a:r>
            <a:r>
              <a:rPr lang="en-US" dirty="0">
                <a:solidFill>
                  <a:srgbClr val="005EB8"/>
                </a:solidFill>
              </a:rPr>
              <a:t> </a:t>
            </a:r>
            <a:br>
              <a:rPr lang="en-US" dirty="0"/>
            </a:br>
            <a:r>
              <a:rPr lang="en-US" dirty="0"/>
              <a:t>(cheerleader)</a:t>
            </a:r>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a:solidFill>
                    <a:schemeClr val="bg1"/>
                  </a:solidFill>
                  <a:effectLst/>
                  <a:latin typeface="Arial" panose="020B0604020202020204" pitchFamily="34" charset="0"/>
                  <a:ea typeface="Calibri"/>
                  <a:cs typeface="Arial" panose="020B0604020202020204" pitchFamily="34" charset="0"/>
                </a:rPr>
                <a:t>How you boost confidence</a:t>
              </a:r>
            </a:p>
          </p:txBody>
        </p:sp>
      </p:grpSp>
    </p:spTree>
    <p:extLst>
      <p:ext uri="{BB962C8B-B14F-4D97-AF65-F5344CB8AC3E}">
        <p14:creationId xmlns:p14="http://schemas.microsoft.com/office/powerpoint/2010/main" val="2812935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985E336-DC03-9F28-726E-1398A799C088}"/>
              </a:ext>
            </a:extLst>
          </p:cNvPr>
          <p:cNvSpPr/>
          <p:nvPr/>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4" name="Picture 3">
            <a:extLst>
              <a:ext uri="{FF2B5EF4-FFF2-40B4-BE49-F238E27FC236}">
                <a16:creationId xmlns:a16="http://schemas.microsoft.com/office/drawing/2014/main" id="{E7698292-7DBB-A443-9CF4-381E122FA493}"/>
              </a:ext>
            </a:extLst>
          </p:cNvPr>
          <p:cNvPicPr>
            <a:picLocks noChangeAspect="1"/>
          </p:cNvPicPr>
          <p:nvPr/>
        </p:nvPicPr>
        <p:blipFill>
          <a:blip r:embed="rId3"/>
          <a:srcRect/>
          <a:stretch/>
        </p:blipFill>
        <p:spPr>
          <a:xfrm>
            <a:off x="0" y="0"/>
            <a:ext cx="9144000" cy="6858000"/>
          </a:xfrm>
          <a:prstGeom prst="rect">
            <a:avLst/>
          </a:prstGeom>
        </p:spPr>
      </p:pic>
      <p:sp>
        <p:nvSpPr>
          <p:cNvPr id="2" name="Title 1">
            <a:extLst>
              <a:ext uri="{FF2B5EF4-FFF2-40B4-BE49-F238E27FC236}">
                <a16:creationId xmlns:a16="http://schemas.microsoft.com/office/drawing/2014/main" id="{B58C823E-2AE9-9A43-A1FD-1859B9F18D5B}"/>
              </a:ext>
            </a:extLst>
          </p:cNvPr>
          <p:cNvSpPr>
            <a:spLocks noGrp="1"/>
          </p:cNvSpPr>
          <p:nvPr>
            <p:ph type="ctrTitle"/>
          </p:nvPr>
        </p:nvSpPr>
        <p:spPr>
          <a:xfrm>
            <a:off x="952500" y="838201"/>
            <a:ext cx="7200900" cy="502567"/>
          </a:xfrm>
        </p:spPr>
        <p:txBody>
          <a:bodyPr/>
          <a:lstStyle/>
          <a:p>
            <a:r>
              <a:rPr lang="en-US">
                <a:solidFill>
                  <a:schemeClr val="bg1"/>
                </a:solidFill>
              </a:rPr>
              <a:t>Behavioural support</a:t>
            </a:r>
          </a:p>
        </p:txBody>
      </p:sp>
      <p:sp>
        <p:nvSpPr>
          <p:cNvPr id="3" name="Subtitle 2">
            <a:extLst>
              <a:ext uri="{FF2B5EF4-FFF2-40B4-BE49-F238E27FC236}">
                <a16:creationId xmlns:a16="http://schemas.microsoft.com/office/drawing/2014/main" id="{075CD475-CC89-6642-AA54-232EF5CC63D9}"/>
              </a:ext>
            </a:extLst>
          </p:cNvPr>
          <p:cNvSpPr>
            <a:spLocks noGrp="1"/>
          </p:cNvSpPr>
          <p:nvPr>
            <p:ph type="subTitle" idx="1"/>
          </p:nvPr>
        </p:nvSpPr>
        <p:spPr>
          <a:xfrm>
            <a:off x="952500" y="1362338"/>
            <a:ext cx="7200900" cy="1101894"/>
          </a:xfrm>
        </p:spPr>
        <p:txBody>
          <a:bodyPr/>
          <a:lstStyle/>
          <a:p>
            <a:r>
              <a:rPr lang="en-US" i="1">
                <a:solidFill>
                  <a:schemeClr val="accent3"/>
                </a:solidFill>
                <a:latin typeface="Arial"/>
                <a:cs typeface="Arial"/>
              </a:rPr>
              <a:t>What do most people think </a:t>
            </a:r>
            <a:br>
              <a:rPr lang="en-US" i="1"/>
            </a:br>
            <a:r>
              <a:rPr lang="en-US" i="1">
                <a:solidFill>
                  <a:schemeClr val="accent3"/>
                </a:solidFill>
                <a:latin typeface="Arial"/>
                <a:cs typeface="Arial"/>
              </a:rPr>
              <a:t>that we do with people who smoke?</a:t>
            </a:r>
            <a:endParaRPr lang="en-US">
              <a:solidFill>
                <a:schemeClr val="accent3"/>
              </a:solidFill>
              <a:latin typeface="Arial"/>
              <a:cs typeface="Arial"/>
            </a:endParaRPr>
          </a:p>
          <a:p>
            <a:endParaRPr lang="en-US"/>
          </a:p>
          <a:p>
            <a:endParaRPr lang="en-US"/>
          </a:p>
        </p:txBody>
      </p:sp>
      <p:sp>
        <p:nvSpPr>
          <p:cNvPr id="6" name="Subtitle 2">
            <a:extLst>
              <a:ext uri="{FF2B5EF4-FFF2-40B4-BE49-F238E27FC236}">
                <a16:creationId xmlns:a16="http://schemas.microsoft.com/office/drawing/2014/main" id="{F251433A-93AA-7765-1D30-CBBC7CC9BD83}"/>
              </a:ext>
            </a:extLst>
          </p:cNvPr>
          <p:cNvSpPr txBox="1">
            <a:spLocks/>
          </p:cNvSpPr>
          <p:nvPr/>
        </p:nvSpPr>
        <p:spPr bwMode="auto">
          <a:xfrm>
            <a:off x="952500" y="2702170"/>
            <a:ext cx="7200900" cy="16761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0" indent="0" algn="l" defTabSz="457200" rtl="0" eaLnBrk="0" fontAlgn="base" hangingPunct="0">
              <a:lnSpc>
                <a:spcPts val="3800"/>
              </a:lnSpc>
              <a:spcBef>
                <a:spcPts val="1500"/>
              </a:spcBef>
              <a:spcAft>
                <a:spcPts val="1500"/>
              </a:spcAft>
              <a:buClr>
                <a:schemeClr val="accent3"/>
              </a:buClr>
              <a:buSzPct val="120000"/>
              <a:buFont typeface="Lucida Grande" panose="020B0600040502020204" pitchFamily="34" charset="0"/>
              <a:buNone/>
              <a:defRPr sz="2800" b="1" i="0" kern="1200">
                <a:solidFill>
                  <a:schemeClr val="bg1"/>
                </a:solidFill>
                <a:effectLst>
                  <a:outerShdw blurRad="254000" dist="38100" dir="5400000" algn="ctr" rotWithShape="0">
                    <a:srgbClr val="000000">
                      <a:alpha val="25000"/>
                    </a:srgbClr>
                  </a:outerShdw>
                </a:effectLst>
                <a:latin typeface="Arial" panose="020B0604020202020204" pitchFamily="34" charset="0"/>
                <a:ea typeface="Geneva" pitchFamily="-109" charset="0"/>
                <a:cs typeface="Arial" panose="020B0604020202020204" pitchFamily="34" charset="0"/>
              </a:defRPr>
            </a:lvl1pPr>
            <a:lvl2pPr marL="4572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2pPr>
            <a:lvl3pPr marL="9144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3pPr>
            <a:lvl4pPr marL="13716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4pPr>
            <a:lvl5pPr marL="1828800" indent="0" algn="ctr" defTabSz="457200" rtl="0" eaLnBrk="0" fontAlgn="base" hangingPunct="0">
              <a:lnSpc>
                <a:spcPts val="2200"/>
              </a:lnSpc>
              <a:spcBef>
                <a:spcPts val="500"/>
              </a:spcBef>
              <a:spcAft>
                <a:spcPts val="500"/>
              </a:spcAft>
              <a:buClr>
                <a:srgbClr val="00B1FF"/>
              </a:buClr>
              <a:buSzPct val="120000"/>
              <a:buFont typeface="Lucida Grande" pitchFamily="-109" charset="0"/>
              <a:buNone/>
              <a:defRPr sz="1800" b="0" i="0" kern="1200">
                <a:solidFill>
                  <a:schemeClr val="tx1">
                    <a:tint val="75000"/>
                  </a:schemeClr>
                </a:solidFill>
                <a:latin typeface="Century Gothic" panose="020B0502020202020204" pitchFamily="34" charset="0"/>
                <a:ea typeface="Geneva" pitchFamily="-109" charset="0"/>
                <a:cs typeface="Century Gothic" panose="020B0502020202020204" pitchFamily="34" charset="0"/>
              </a:defRPr>
            </a:lvl5pPr>
            <a:lvl6pPr marL="2286000" indent="0" algn="ctr" defTabSz="313200" rtl="0" eaLnBrk="1" latinLnBrk="0" hangingPunct="1">
              <a:lnSpc>
                <a:spcPts val="2800"/>
              </a:lnSpc>
              <a:spcBef>
                <a:spcPts val="500"/>
              </a:spcBef>
              <a:spcAft>
                <a:spcPts val="500"/>
              </a:spcAft>
              <a:buClr>
                <a:schemeClr val="accent3"/>
              </a:buClr>
              <a:buFont typeface="System Font Regular"/>
              <a:buNone/>
              <a:tabLst>
                <a:tab pos="287338" algn="l"/>
              </a:tabLst>
              <a:defRPr sz="1800" b="0" i="0" kern="1200">
                <a:solidFill>
                  <a:schemeClr val="tx1">
                    <a:tint val="75000"/>
                  </a:schemeClr>
                </a:solidFill>
                <a:latin typeface="Arial" panose="020B0604020202020204" pitchFamily="34" charset="0"/>
                <a:ea typeface="+mn-ea"/>
                <a:cs typeface="Arial" panose="020B0604020202020204" pitchFamily="34" charset="0"/>
              </a:defRPr>
            </a:lvl6pPr>
            <a:lvl7pPr marL="2743200" indent="0" algn="ctr" defTabSz="313200" rtl="0" eaLnBrk="1" latinLnBrk="0" hangingPunct="1">
              <a:spcBef>
                <a:spcPct val="20000"/>
              </a:spcBef>
              <a:buFont typeface="System Font Regular"/>
              <a:buNone/>
              <a:tabLst>
                <a:tab pos="288000" algn="l"/>
              </a:tabLst>
              <a:defRPr sz="2000" b="0" i="0" kern="1200">
                <a:solidFill>
                  <a:schemeClr val="tx1">
                    <a:tint val="75000"/>
                  </a:schemeClr>
                </a:solidFill>
                <a:latin typeface="Century Gothic" panose="020B0502020202020204" pitchFamily="34" charset="0"/>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a:t>That we tell people that </a:t>
            </a:r>
            <a:br>
              <a:rPr lang="en-US"/>
            </a:br>
            <a:r>
              <a:rPr lang="en-US"/>
              <a:t>smoking is bad for them </a:t>
            </a:r>
            <a:br>
              <a:rPr lang="en-US"/>
            </a:br>
            <a:r>
              <a:rPr lang="en-US"/>
              <a:t>and that they should quit.</a:t>
            </a:r>
          </a:p>
          <a:p>
            <a:endParaRPr lang="en-US"/>
          </a:p>
          <a:p>
            <a:endParaRPr lang="en-US"/>
          </a:p>
          <a:p>
            <a:endParaRPr lang="en-US"/>
          </a:p>
        </p:txBody>
      </p:sp>
    </p:spTree>
    <p:extLst>
      <p:ext uri="{BB962C8B-B14F-4D97-AF65-F5344CB8AC3E}">
        <p14:creationId xmlns:p14="http://schemas.microsoft.com/office/powerpoint/2010/main" val="2032796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CEF5F03D-F6E7-D9E8-0BC0-6CFAB1F8A63A}"/>
              </a:ext>
            </a:extLst>
          </p:cNvPr>
          <p:cNvSpPr txBox="1">
            <a:spLocks/>
          </p:cNvSpPr>
          <p:nvPr/>
        </p:nvSpPr>
        <p:spPr bwMode="auto">
          <a:xfrm>
            <a:off x="592742" y="1714912"/>
            <a:ext cx="7963528"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tabLst>
                <a:tab pos="301625" algn="l"/>
              </a:tabLst>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spcBef>
                <a:spcPts val="1800"/>
              </a:spcBef>
              <a:spcAft>
                <a:spcPts val="1800"/>
              </a:spcAft>
              <a:buFont typeface="+mj-lt"/>
              <a:buAutoNum type="arabicPeriod"/>
            </a:pPr>
            <a:r>
              <a:rPr lang="en-US" sz="2000" i="1" dirty="0">
                <a:latin typeface="Arial"/>
                <a:cs typeface="Arial"/>
              </a:rPr>
              <a:t>“I really do want to give up, but it’s just not something I can take on right now.”</a:t>
            </a:r>
            <a:endParaRPr lang="en-US" sz="2000" dirty="0">
              <a:latin typeface="Arial"/>
              <a:cs typeface="Arial"/>
            </a:endParaRPr>
          </a:p>
          <a:p>
            <a:pPr marL="342900" indent="-342900">
              <a:spcBef>
                <a:spcPts val="1800"/>
              </a:spcBef>
              <a:spcAft>
                <a:spcPts val="1800"/>
              </a:spcAft>
              <a:buFont typeface="Lucida Grande" panose="020B0600040502020204" pitchFamily="34" charset="0"/>
              <a:buAutoNum type="arabicPeriod"/>
            </a:pPr>
            <a:r>
              <a:rPr lang="en-US" sz="2000" i="1" dirty="0">
                <a:latin typeface="Arial"/>
                <a:cs typeface="Arial"/>
              </a:rPr>
              <a:t>“I just don’t think I will be able to manage. I find it really helps me cope with all the stress in my life." </a:t>
            </a:r>
          </a:p>
          <a:p>
            <a:pPr marL="342900" indent="-342900">
              <a:spcBef>
                <a:spcPts val="1800"/>
              </a:spcBef>
              <a:spcAft>
                <a:spcPts val="1800"/>
              </a:spcAft>
              <a:buAutoNum type="arabicPeriod"/>
            </a:pPr>
            <a:r>
              <a:rPr lang="en-US" sz="2000" i="1" dirty="0">
                <a:latin typeface="Arial"/>
                <a:cs typeface="Arial"/>
              </a:rPr>
              <a:t>“I am willing to speak to you, but I can’t make any promises.”</a:t>
            </a:r>
            <a:endParaRPr lang="en-US" sz="2000" i="1" dirty="0"/>
          </a:p>
          <a:p>
            <a:pPr marL="342900" indent="-342900">
              <a:spcBef>
                <a:spcPts val="900"/>
              </a:spcBef>
              <a:spcAft>
                <a:spcPts val="900"/>
              </a:spcAft>
              <a:buAutoNum type="arabicPeriod"/>
            </a:pPr>
            <a:endParaRPr lang="en-US" sz="2000" i="1" dirty="0"/>
          </a:p>
          <a:p>
            <a:pPr marL="342900" indent="-342900">
              <a:spcBef>
                <a:spcPts val="900"/>
              </a:spcBef>
              <a:spcAft>
                <a:spcPts val="900"/>
              </a:spcAft>
              <a:buFont typeface="Lucida Grande" panose="020B0600040502020204" pitchFamily="34" charset="0"/>
              <a:buAutoNum type="arabicPeriod"/>
            </a:pPr>
            <a:endParaRPr lang="en-US" i="1" dirty="0">
              <a:latin typeface="Arial"/>
              <a:cs typeface="Arial"/>
            </a:endParaRPr>
          </a:p>
          <a:p>
            <a:pPr>
              <a:spcBef>
                <a:spcPts val="900"/>
              </a:spcBef>
              <a:spcAft>
                <a:spcPts val="900"/>
              </a:spcAft>
              <a:buNone/>
            </a:pPr>
            <a:endParaRPr lang="en-US" i="1" dirty="0"/>
          </a:p>
        </p:txBody>
      </p:sp>
      <p:sp>
        <p:nvSpPr>
          <p:cNvPr id="8" name="Title 1">
            <a:extLst>
              <a:ext uri="{FF2B5EF4-FFF2-40B4-BE49-F238E27FC236}">
                <a16:creationId xmlns:a16="http://schemas.microsoft.com/office/drawing/2014/main" id="{C4A0A375-B1F2-B608-91C6-0F1A980225B7}"/>
              </a:ext>
            </a:extLst>
          </p:cNvPr>
          <p:cNvSpPr>
            <a:spLocks noGrp="1"/>
          </p:cNvSpPr>
          <p:nvPr>
            <p:ph type="title"/>
          </p:nvPr>
        </p:nvSpPr>
        <p:spPr>
          <a:xfrm>
            <a:off x="571500" y="152400"/>
            <a:ext cx="7962900" cy="1066800"/>
          </a:xfrm>
        </p:spPr>
        <p:txBody>
          <a:bodyPr/>
          <a:lstStyle/>
          <a:p>
            <a:r>
              <a:rPr lang="en-US"/>
              <a:t>Applying skills to practice</a:t>
            </a:r>
          </a:p>
        </p:txBody>
      </p:sp>
      <p:sp>
        <p:nvSpPr>
          <p:cNvPr id="2" name="Footer Placeholder 3">
            <a:extLst>
              <a:ext uri="{FF2B5EF4-FFF2-40B4-BE49-F238E27FC236}">
                <a16:creationId xmlns:a16="http://schemas.microsoft.com/office/drawing/2014/main" id="{3446A2C6-7E7A-3B9B-3F65-DCD888D4495F}"/>
              </a:ext>
            </a:extLst>
          </p:cNvPr>
          <p:cNvSpPr txBox="1">
            <a:spLocks/>
          </p:cNvSpPr>
          <p:nvPr/>
        </p:nvSpPr>
        <p:spPr>
          <a:xfrm>
            <a:off x="518007" y="6292800"/>
            <a:ext cx="5618633" cy="524560"/>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50" i="1">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778061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7722B-DFA6-8B1F-1357-231ED1147C00}"/>
              </a:ext>
            </a:extLst>
          </p:cNvPr>
          <p:cNvSpPr>
            <a:spLocks noGrp="1"/>
          </p:cNvSpPr>
          <p:nvPr>
            <p:ph type="title"/>
          </p:nvPr>
        </p:nvSpPr>
        <p:spPr/>
        <p:txBody>
          <a:bodyPr/>
          <a:lstStyle/>
          <a:p>
            <a:r>
              <a:rPr lang="en-US"/>
              <a:t>Summary</a:t>
            </a:r>
          </a:p>
        </p:txBody>
      </p:sp>
      <p:sp>
        <p:nvSpPr>
          <p:cNvPr id="3" name="Text Placeholder 2">
            <a:extLst>
              <a:ext uri="{FF2B5EF4-FFF2-40B4-BE49-F238E27FC236}">
                <a16:creationId xmlns:a16="http://schemas.microsoft.com/office/drawing/2014/main" id="{62678B2A-DDF0-6881-50F0-204BD1B26B53}"/>
              </a:ext>
            </a:extLst>
          </p:cNvPr>
          <p:cNvSpPr>
            <a:spLocks noGrp="1"/>
          </p:cNvSpPr>
          <p:nvPr>
            <p:ph type="body" idx="12"/>
          </p:nvPr>
        </p:nvSpPr>
        <p:spPr/>
        <p:txBody>
          <a:bodyPr/>
          <a:lstStyle/>
          <a:p>
            <a:pPr marL="285750" indent="-285750">
              <a:spcAft>
                <a:spcPts val="1000"/>
              </a:spcAft>
              <a:buFont typeface="Arial" panose="020B0604020202020204" pitchFamily="34" charset="0"/>
              <a:buChar char="■"/>
            </a:pPr>
            <a:r>
              <a:rPr lang="en-US" b="1" dirty="0">
                <a:solidFill>
                  <a:srgbClr val="005EB8"/>
                </a:solidFill>
              </a:rPr>
              <a:t>Building rapport</a:t>
            </a:r>
            <a:r>
              <a:rPr lang="en-US" dirty="0">
                <a:solidFill>
                  <a:srgbClr val="005EB8"/>
                </a:solidFill>
              </a:rPr>
              <a:t> </a:t>
            </a:r>
            <a:r>
              <a:rPr lang="en-US" dirty="0"/>
              <a:t>is the key that opens the door to effective communication and patient engagement</a:t>
            </a:r>
          </a:p>
          <a:p>
            <a:pPr marL="285750" indent="-285750">
              <a:spcAft>
                <a:spcPts val="1000"/>
              </a:spcAft>
              <a:buFont typeface="Arial" panose="020B0604020202020204" pitchFamily="34" charset="0"/>
              <a:buChar char="■"/>
            </a:pPr>
            <a:r>
              <a:rPr lang="en-US" dirty="0"/>
              <a:t>Using the skills of </a:t>
            </a:r>
            <a:r>
              <a:rPr lang="en-US" b="1" dirty="0">
                <a:solidFill>
                  <a:srgbClr val="005EB8"/>
                </a:solidFill>
              </a:rPr>
              <a:t>reflective listening, scaling questions, </a:t>
            </a:r>
            <a:br>
              <a:rPr lang="en-US" b="1" dirty="0">
                <a:solidFill>
                  <a:srgbClr val="005EB8"/>
                </a:solidFill>
              </a:rPr>
            </a:br>
            <a:r>
              <a:rPr lang="en-US" b="1" dirty="0">
                <a:solidFill>
                  <a:srgbClr val="005EB8"/>
                </a:solidFill>
              </a:rPr>
              <a:t>and summaries</a:t>
            </a:r>
            <a:r>
              <a:rPr lang="en-US" dirty="0">
                <a:solidFill>
                  <a:srgbClr val="005EB8"/>
                </a:solidFill>
              </a:rPr>
              <a:t> </a:t>
            </a:r>
            <a:r>
              <a:rPr lang="en-US" dirty="0"/>
              <a:t>can help build rapport and support motivation</a:t>
            </a:r>
          </a:p>
          <a:p>
            <a:pPr marL="285750" indent="-285750">
              <a:spcAft>
                <a:spcPts val="1000"/>
              </a:spcAft>
              <a:buFont typeface="Arial" panose="020B0604020202020204" pitchFamily="34" charset="0"/>
              <a:buChar char="■"/>
            </a:pPr>
            <a:r>
              <a:rPr lang="en-US" dirty="0"/>
              <a:t>Being </a:t>
            </a:r>
            <a:r>
              <a:rPr lang="en-US" b="1" dirty="0">
                <a:solidFill>
                  <a:srgbClr val="005EB8"/>
                </a:solidFill>
              </a:rPr>
              <a:t>non-judgmental</a:t>
            </a:r>
            <a:r>
              <a:rPr lang="en-US" dirty="0"/>
              <a:t> and using techniques such as </a:t>
            </a:r>
            <a:br>
              <a:rPr lang="en-US" dirty="0"/>
            </a:br>
            <a:r>
              <a:rPr lang="en-US" dirty="0"/>
              <a:t>open questions to </a:t>
            </a:r>
            <a:r>
              <a:rPr lang="en-US" b="1" dirty="0">
                <a:solidFill>
                  <a:srgbClr val="005EB8"/>
                </a:solidFill>
              </a:rPr>
              <a:t>elicit the patient’s view</a:t>
            </a:r>
            <a:r>
              <a:rPr lang="en-US" dirty="0">
                <a:solidFill>
                  <a:srgbClr val="005EB8"/>
                </a:solidFill>
              </a:rPr>
              <a:t> </a:t>
            </a:r>
            <a:r>
              <a:rPr lang="en-US" dirty="0"/>
              <a:t>are effective</a:t>
            </a:r>
          </a:p>
          <a:p>
            <a:pPr marL="285750" indent="-285750">
              <a:spcAft>
                <a:spcPts val="1000"/>
              </a:spcAft>
              <a:buFont typeface="Arial" panose="020B0604020202020204" pitchFamily="34" charset="0"/>
              <a:buChar char="■"/>
            </a:pPr>
            <a:r>
              <a:rPr lang="en-US" dirty="0"/>
              <a:t>Acknowledge barriers and fears and address misconceptions. </a:t>
            </a:r>
          </a:p>
          <a:p>
            <a:pPr marL="285750" indent="-285750">
              <a:spcAft>
                <a:spcPts val="1000"/>
              </a:spcAft>
              <a:buFont typeface="Arial" panose="020B0604020202020204" pitchFamily="34" charset="0"/>
              <a:buChar char="■"/>
            </a:pPr>
            <a:r>
              <a:rPr lang="en-US" b="1" dirty="0">
                <a:solidFill>
                  <a:srgbClr val="005EB8"/>
                </a:solidFill>
              </a:rPr>
              <a:t>Roll with resistance</a:t>
            </a:r>
          </a:p>
        </p:txBody>
      </p:sp>
      <p:sp>
        <p:nvSpPr>
          <p:cNvPr id="5" name="Footer Placeholder 3">
            <a:extLst>
              <a:ext uri="{FF2B5EF4-FFF2-40B4-BE49-F238E27FC236}">
                <a16:creationId xmlns:a16="http://schemas.microsoft.com/office/drawing/2014/main" id="{DC09FF4C-E81B-BB80-C3BA-658FB44ECF51}"/>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363241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CB7DF5F-A3F3-FF43-9935-370203870F7E}"/>
              </a:ext>
            </a:extLst>
          </p:cNvPr>
          <p:cNvPicPr>
            <a:picLocks noChangeAspect="1"/>
          </p:cNvPicPr>
          <p:nvPr/>
        </p:nvPicPr>
        <p:blipFill>
          <a:blip r:embed="rId3"/>
          <a:srcRect/>
          <a:stretch/>
        </p:blipFill>
        <p:spPr>
          <a:xfrm>
            <a:off x="0" y="19880"/>
            <a:ext cx="9144000" cy="6858000"/>
          </a:xfrm>
          <a:prstGeom prst="rect">
            <a:avLst/>
          </a:prstGeom>
        </p:spPr>
      </p:pic>
      <p:sp>
        <p:nvSpPr>
          <p:cNvPr id="6" name="Subtitle 1">
            <a:extLst>
              <a:ext uri="{FF2B5EF4-FFF2-40B4-BE49-F238E27FC236}">
                <a16:creationId xmlns:a16="http://schemas.microsoft.com/office/drawing/2014/main" id="{55D77C6F-B99B-8A01-D42A-734C5957B203}"/>
              </a:ext>
            </a:extLst>
          </p:cNvPr>
          <p:cNvSpPr txBox="1">
            <a:spLocks/>
          </p:cNvSpPr>
          <p:nvPr/>
        </p:nvSpPr>
        <p:spPr>
          <a:xfrm>
            <a:off x="664633" y="4550228"/>
            <a:ext cx="7200900" cy="1698172"/>
          </a:xfrm>
          <a:prstGeom prst="rect">
            <a:avLst/>
          </a:prstGeom>
        </p:spPr>
        <p:txBody>
          <a:bodyPr anchor="ct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3800"/>
              </a:lnSpc>
              <a:buNone/>
            </a:pPr>
            <a:r>
              <a:rPr lang="en-US" sz="3200" b="1" dirty="0">
                <a:solidFill>
                  <a:schemeClr val="bg1"/>
                </a:solidFill>
                <a:latin typeface="Arial" panose="020B0604020202020204" pitchFamily="34" charset="0"/>
                <a:cs typeface="Arial" panose="020B0604020202020204" pitchFamily="34" charset="0"/>
              </a:rPr>
              <a:t>Comments?</a:t>
            </a:r>
          </a:p>
          <a:p>
            <a:pPr marL="0" indent="0">
              <a:lnSpc>
                <a:spcPts val="3800"/>
              </a:lnSpc>
              <a:buNone/>
            </a:pPr>
            <a:r>
              <a:rPr lang="en-US" sz="3200" b="1" dirty="0">
                <a:solidFill>
                  <a:schemeClr val="bg1"/>
                </a:solidFill>
                <a:latin typeface="Arial" panose="020B0604020202020204" pitchFamily="34" charset="0"/>
                <a:cs typeface="Arial" panose="020B0604020202020204" pitchFamily="34" charset="0"/>
              </a:rPr>
              <a:t>Reflections?</a:t>
            </a:r>
          </a:p>
          <a:p>
            <a:pPr marL="0" indent="0">
              <a:lnSpc>
                <a:spcPts val="3800"/>
              </a:lnSpc>
              <a:buNone/>
            </a:pPr>
            <a:r>
              <a:rPr lang="en-US" sz="3200" b="1" dirty="0">
                <a:solidFill>
                  <a:schemeClr val="bg1"/>
                </a:solidFill>
                <a:latin typeface="Arial" panose="020B0604020202020204" pitchFamily="34" charset="0"/>
                <a:cs typeface="Arial" panose="020B0604020202020204" pitchFamily="34" charset="0"/>
              </a:rPr>
              <a:t>Questions?</a:t>
            </a:r>
          </a:p>
        </p:txBody>
      </p:sp>
    </p:spTree>
    <p:extLst>
      <p:ext uri="{BB962C8B-B14F-4D97-AF65-F5344CB8AC3E}">
        <p14:creationId xmlns:p14="http://schemas.microsoft.com/office/powerpoint/2010/main" val="162681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5767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BC609-D5CF-714C-85D2-39AD4A74A3C4}"/>
              </a:ext>
            </a:extLst>
          </p:cNvPr>
          <p:cNvSpPr>
            <a:spLocks noGrp="1"/>
          </p:cNvSpPr>
          <p:nvPr>
            <p:ph type="title"/>
          </p:nvPr>
        </p:nvSpPr>
        <p:spPr/>
        <p:txBody>
          <a:bodyPr/>
          <a:lstStyle/>
          <a:p>
            <a:r>
              <a:rPr lang="en-US"/>
              <a:t>The importance of behavioural support</a:t>
            </a:r>
          </a:p>
        </p:txBody>
      </p:sp>
      <p:sp>
        <p:nvSpPr>
          <p:cNvPr id="3" name="Text Placeholder 2">
            <a:extLst>
              <a:ext uri="{FF2B5EF4-FFF2-40B4-BE49-F238E27FC236}">
                <a16:creationId xmlns:a16="http://schemas.microsoft.com/office/drawing/2014/main" id="{C34B81E8-93D6-6926-8FD9-DEC4156D9673}"/>
              </a:ext>
            </a:extLst>
          </p:cNvPr>
          <p:cNvSpPr>
            <a:spLocks noGrp="1"/>
          </p:cNvSpPr>
          <p:nvPr>
            <p:ph type="body" idx="12"/>
          </p:nvPr>
        </p:nvSpPr>
        <p:spPr/>
        <p:txBody>
          <a:bodyPr/>
          <a:lstStyle/>
          <a:p>
            <a:pPr>
              <a:spcAft>
                <a:spcPts val="1500"/>
              </a:spcAft>
            </a:pPr>
            <a:r>
              <a:rPr lang="en-US" dirty="0"/>
              <a:t>Medications roughly double or triple someone’s chances of stopping smoking</a:t>
            </a:r>
          </a:p>
          <a:p>
            <a:pPr>
              <a:spcAft>
                <a:spcPts val="1500"/>
              </a:spcAft>
            </a:pPr>
            <a:r>
              <a:rPr lang="en-US" b="1" dirty="0">
                <a:solidFill>
                  <a:schemeClr val="accent1"/>
                </a:solidFill>
              </a:rPr>
              <a:t>So does behavioural support!</a:t>
            </a:r>
          </a:p>
          <a:p>
            <a:pPr>
              <a:spcAft>
                <a:spcPts val="1500"/>
              </a:spcAft>
            </a:pPr>
            <a:r>
              <a:rPr lang="en-US" dirty="0"/>
              <a:t>But what are the active ingredients of behavioural support…</a:t>
            </a:r>
          </a:p>
        </p:txBody>
      </p:sp>
      <p:sp>
        <p:nvSpPr>
          <p:cNvPr id="5" name="Footer Placeholder 3">
            <a:extLst>
              <a:ext uri="{FF2B5EF4-FFF2-40B4-BE49-F238E27FC236}">
                <a16:creationId xmlns:a16="http://schemas.microsoft.com/office/drawing/2014/main" id="{4F9FF4A2-9289-05EA-71D4-08143D17A000}"/>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049596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E8BF9D-58DE-1620-F6F1-6047A28AC304}"/>
              </a:ext>
            </a:extLst>
          </p:cNvPr>
          <p:cNvPicPr>
            <a:picLocks noChangeAspect="1"/>
          </p:cNvPicPr>
          <p:nvPr/>
        </p:nvPicPr>
        <p:blipFill>
          <a:blip r:embed="rId3"/>
          <a:stretch>
            <a:fillRect/>
          </a:stretch>
        </p:blipFill>
        <p:spPr>
          <a:xfrm>
            <a:off x="0" y="0"/>
            <a:ext cx="9144000" cy="6858000"/>
          </a:xfrm>
          <a:prstGeom prst="rect">
            <a:avLst/>
          </a:prstGeom>
        </p:spPr>
      </p:pic>
      <p:sp>
        <p:nvSpPr>
          <p:cNvPr id="5" name="Freeform 4">
            <a:extLst>
              <a:ext uri="{FF2B5EF4-FFF2-40B4-BE49-F238E27FC236}">
                <a16:creationId xmlns:a16="http://schemas.microsoft.com/office/drawing/2014/main" id="{1EF0F783-0E1B-A575-05C5-ECBF1695A543}"/>
              </a:ext>
            </a:extLst>
          </p:cNvPr>
          <p:cNvSpPr/>
          <p:nvPr/>
        </p:nvSpPr>
        <p:spPr>
          <a:xfrm>
            <a:off x="4447006" y="1663953"/>
            <a:ext cx="3309811" cy="3223646"/>
          </a:xfrm>
          <a:custGeom>
            <a:avLst/>
            <a:gdLst>
              <a:gd name="connsiteX0" fmla="*/ 0 w 3046174"/>
              <a:gd name="connsiteY0" fmla="*/ 1523087 h 3046174"/>
              <a:gd name="connsiteX1" fmla="*/ 1523087 w 3046174"/>
              <a:gd name="connsiteY1" fmla="*/ 0 h 3046174"/>
              <a:gd name="connsiteX2" fmla="*/ 3046174 w 3046174"/>
              <a:gd name="connsiteY2" fmla="*/ 1523087 h 3046174"/>
              <a:gd name="connsiteX3" fmla="*/ 1523087 w 3046174"/>
              <a:gd name="connsiteY3" fmla="*/ 3046174 h 3046174"/>
              <a:gd name="connsiteX4" fmla="*/ 0 w 3046174"/>
              <a:gd name="connsiteY4" fmla="*/ 1523087 h 3046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6174" h="3046174">
                <a:moveTo>
                  <a:pt x="0" y="1523087"/>
                </a:moveTo>
                <a:cubicBezTo>
                  <a:pt x="0" y="681909"/>
                  <a:pt x="681909" y="0"/>
                  <a:pt x="1523087" y="0"/>
                </a:cubicBezTo>
                <a:cubicBezTo>
                  <a:pt x="2364265" y="0"/>
                  <a:pt x="3046174" y="681909"/>
                  <a:pt x="3046174" y="1523087"/>
                </a:cubicBezTo>
                <a:cubicBezTo>
                  <a:pt x="3046174" y="2364265"/>
                  <a:pt x="2364265" y="3046174"/>
                  <a:pt x="1523087" y="3046174"/>
                </a:cubicBezTo>
                <a:cubicBezTo>
                  <a:pt x="681909" y="3046174"/>
                  <a:pt x="0" y="2364265"/>
                  <a:pt x="0" y="1523087"/>
                </a:cubicBezTo>
                <a:close/>
              </a:path>
            </a:pathLst>
          </a:custGeom>
          <a:solidFill>
            <a:schemeClr val="bg1"/>
          </a:solidFill>
          <a:effectLst>
            <a:glow rad="1270000">
              <a:schemeClr val="bg1">
                <a:alpha val="0"/>
              </a:schemeClr>
            </a:glow>
            <a:outerShdw blurRad="317500" dist="63500" dir="5400000" algn="ctr" rotWithShape="0">
              <a:srgbClr val="000000">
                <a:alpha val="50082"/>
              </a:srgbClr>
            </a:outerShdw>
          </a:effectLst>
        </p:spPr>
        <p:style>
          <a:lnRef idx="0">
            <a:schemeClr val="lt1">
              <a:hueOff val="0"/>
              <a:satOff val="0"/>
              <a:lumOff val="0"/>
              <a:alphaOff val="0"/>
            </a:schemeClr>
          </a:lnRef>
          <a:fillRef idx="3">
            <a:scrgbClr r="0" g="0" b="0"/>
          </a:fillRef>
          <a:effectRef idx="0">
            <a:scrgbClr r="0" g="0" b="0"/>
          </a:effectRef>
          <a:fontRef idx="minor">
            <a:schemeClr val="tx1"/>
          </a:fontRef>
        </p:style>
        <p:txBody>
          <a:bodyPr spcFirstLastPara="0" vert="horz" wrap="square" lIns="476582" tIns="476582" rIns="476582" bIns="476582" numCol="1" spcCol="1270" anchor="ctr" anchorCtr="0">
            <a:noAutofit/>
          </a:bodyPr>
          <a:lstStyle/>
          <a:p>
            <a:pPr marL="0" lvl="0" indent="0" algn="ctr" defTabSz="1066800">
              <a:lnSpc>
                <a:spcPct val="90000"/>
              </a:lnSpc>
              <a:spcBef>
                <a:spcPct val="0"/>
              </a:spcBef>
              <a:spcAft>
                <a:spcPct val="35000"/>
              </a:spcAft>
              <a:buNone/>
            </a:pPr>
            <a:r>
              <a:rPr lang="en-US" sz="2400" b="1" i="0" kern="1200">
                <a:solidFill>
                  <a:schemeClr val="accent1"/>
                </a:solidFill>
                <a:latin typeface="Arial" panose="020B0604020202020204" pitchFamily="34" charset="0"/>
                <a:cs typeface="Arial" panose="020B0604020202020204" pitchFamily="34" charset="0"/>
              </a:rPr>
              <a:t>Building Rapport</a:t>
            </a:r>
          </a:p>
        </p:txBody>
      </p:sp>
      <p:grpSp>
        <p:nvGrpSpPr>
          <p:cNvPr id="15" name="Group 14">
            <a:extLst>
              <a:ext uri="{FF2B5EF4-FFF2-40B4-BE49-F238E27FC236}">
                <a16:creationId xmlns:a16="http://schemas.microsoft.com/office/drawing/2014/main" id="{CD93636F-16D0-9452-51A1-90D84612B5A8}"/>
              </a:ext>
            </a:extLst>
          </p:cNvPr>
          <p:cNvGrpSpPr/>
          <p:nvPr/>
        </p:nvGrpSpPr>
        <p:grpSpPr>
          <a:xfrm>
            <a:off x="571500" y="486182"/>
            <a:ext cx="8250143" cy="5693653"/>
            <a:chOff x="571500" y="486182"/>
            <a:chExt cx="8250143" cy="5693653"/>
          </a:xfrm>
        </p:grpSpPr>
        <p:sp>
          <p:nvSpPr>
            <p:cNvPr id="3" name="Text Placeholder 3">
              <a:extLst>
                <a:ext uri="{FF2B5EF4-FFF2-40B4-BE49-F238E27FC236}">
                  <a16:creationId xmlns:a16="http://schemas.microsoft.com/office/drawing/2014/main" id="{F244065F-81A0-B8C1-52EF-3E9C2F478B4F}"/>
                </a:ext>
              </a:extLst>
            </p:cNvPr>
            <p:cNvSpPr txBox="1">
              <a:spLocks/>
            </p:cNvSpPr>
            <p:nvPr/>
          </p:nvSpPr>
          <p:spPr>
            <a:xfrm>
              <a:off x="571500" y="738447"/>
              <a:ext cx="2931117" cy="2486891"/>
            </a:xfrm>
            <a:prstGeom prst="rect">
              <a:avLst/>
            </a:prstGeom>
          </p:spPr>
          <p:txBody>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3000"/>
                </a:lnSpc>
                <a:spcAft>
                  <a:spcPts val="900"/>
                </a:spcAft>
                <a:buFont typeface="Lucida Grande" panose="020B0600040502020204" pitchFamily="34" charset="0"/>
                <a:buNone/>
              </a:pPr>
              <a:r>
                <a:rPr lang="en-US" sz="2300" b="1" err="1">
                  <a:solidFill>
                    <a:schemeClr val="bg1"/>
                  </a:solidFill>
                </a:rPr>
                <a:t>Behaviour</a:t>
              </a:r>
              <a:r>
                <a:rPr lang="en-US" sz="2300" b="1">
                  <a:solidFill>
                    <a:schemeClr val="bg1"/>
                  </a:solidFill>
                </a:rPr>
                <a:t> change </a:t>
              </a:r>
              <a:br>
                <a:rPr lang="en-US" sz="2300" b="1">
                  <a:solidFill>
                    <a:schemeClr val="bg1"/>
                  </a:solidFill>
                </a:rPr>
              </a:br>
              <a:r>
                <a:rPr lang="en-US" sz="2300" b="1">
                  <a:solidFill>
                    <a:schemeClr val="bg1"/>
                  </a:solidFill>
                </a:rPr>
                <a:t>techniques (BCTs)</a:t>
              </a:r>
            </a:p>
            <a:p>
              <a:pPr>
                <a:lnSpc>
                  <a:spcPts val="3000"/>
                </a:lnSpc>
                <a:spcBef>
                  <a:spcPts val="300"/>
                </a:spcBef>
                <a:spcAft>
                  <a:spcPts val="900"/>
                </a:spcAft>
              </a:pPr>
              <a:r>
                <a:rPr lang="en-US">
                  <a:solidFill>
                    <a:schemeClr val="bg1"/>
                  </a:solidFill>
                </a:rPr>
                <a:t>71 identified</a:t>
              </a:r>
            </a:p>
            <a:p>
              <a:pPr>
                <a:lnSpc>
                  <a:spcPts val="3000"/>
                </a:lnSpc>
                <a:spcBef>
                  <a:spcPts val="300"/>
                </a:spcBef>
                <a:spcAft>
                  <a:spcPts val="900"/>
                </a:spcAft>
              </a:pPr>
              <a:r>
                <a:rPr lang="en-US">
                  <a:solidFill>
                    <a:schemeClr val="bg1"/>
                  </a:solidFill>
                </a:rPr>
                <a:t>16 good evidence</a:t>
              </a:r>
            </a:p>
            <a:p>
              <a:pPr>
                <a:lnSpc>
                  <a:spcPts val="3000"/>
                </a:lnSpc>
                <a:spcBef>
                  <a:spcPts val="300"/>
                </a:spcBef>
                <a:spcAft>
                  <a:spcPts val="900"/>
                </a:spcAft>
              </a:pPr>
              <a:r>
                <a:rPr lang="en-US">
                  <a:solidFill>
                    <a:schemeClr val="bg1"/>
                  </a:solidFill>
                </a:rPr>
                <a:t>8 top BCTs</a:t>
              </a:r>
              <a:endParaRPr lang="en-US"/>
            </a:p>
          </p:txBody>
        </p:sp>
        <p:sp>
          <p:nvSpPr>
            <p:cNvPr id="6" name="Freeform 5">
              <a:extLst>
                <a:ext uri="{FF2B5EF4-FFF2-40B4-BE49-F238E27FC236}">
                  <a16:creationId xmlns:a16="http://schemas.microsoft.com/office/drawing/2014/main" id="{A2AB5001-7368-6468-8CDF-C76DB8E2ED22}"/>
                </a:ext>
              </a:extLst>
            </p:cNvPr>
            <p:cNvSpPr/>
            <p:nvPr/>
          </p:nvSpPr>
          <p:spPr>
            <a:xfrm>
              <a:off x="5290430" y="486182"/>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6EBE00"/>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Carbon</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Monoxide</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Testing</a:t>
              </a:r>
            </a:p>
          </p:txBody>
        </p:sp>
        <p:sp>
          <p:nvSpPr>
            <p:cNvPr id="8" name="Freeform 7">
              <a:extLst>
                <a:ext uri="{FF2B5EF4-FFF2-40B4-BE49-F238E27FC236}">
                  <a16:creationId xmlns:a16="http://schemas.microsoft.com/office/drawing/2014/main" id="{982BB88E-9393-095D-6372-0481CF1754C2}"/>
                </a:ext>
              </a:extLst>
            </p:cNvPr>
            <p:cNvSpPr/>
            <p:nvPr/>
          </p:nvSpPr>
          <p:spPr>
            <a:xfrm>
              <a:off x="7198678" y="3015081"/>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934FC7"/>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Addressing</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barriers,</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smoking cues,</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and triggers</a:t>
              </a:r>
            </a:p>
          </p:txBody>
        </p:sp>
        <p:sp>
          <p:nvSpPr>
            <p:cNvPr id="10" name="Freeform 9">
              <a:extLst>
                <a:ext uri="{FF2B5EF4-FFF2-40B4-BE49-F238E27FC236}">
                  <a16:creationId xmlns:a16="http://schemas.microsoft.com/office/drawing/2014/main" id="{A3350E98-DBF6-35BC-DC65-22D2419B7966}"/>
                </a:ext>
              </a:extLst>
            </p:cNvPr>
            <p:cNvSpPr/>
            <p:nvPr/>
          </p:nvSpPr>
          <p:spPr>
            <a:xfrm>
              <a:off x="3331437" y="3015081"/>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FF3C3C"/>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Avoid just one</a:t>
              </a:r>
            </a:p>
            <a:p>
              <a:pPr marL="0" lvl="0" indent="0" algn="ctr" defTabSz="577850">
                <a:lnSpc>
                  <a:spcPts val="1560"/>
                </a:lnSpc>
                <a:spcBef>
                  <a:spcPct val="0"/>
                </a:spcBef>
                <a:spcAft>
                  <a:spcPct val="35000"/>
                </a:spcAft>
                <a:buNone/>
              </a:pPr>
              <a:r>
                <a:rPr lang="en-US" sz="1300">
                  <a:solidFill>
                    <a:schemeClr val="bg1"/>
                  </a:solidFill>
                  <a:latin typeface="Arial" panose="020B0604020202020204" pitchFamily="34" charset="0"/>
                  <a:cs typeface="Arial" panose="020B0604020202020204" pitchFamily="34" charset="0"/>
                </a:rPr>
                <a:t>“Not a puff rule”</a:t>
              </a:r>
              <a:endParaRPr lang="en-US" sz="1300" b="0" i="0" kern="1200">
                <a:solidFill>
                  <a:schemeClr val="bg1"/>
                </a:solidFill>
                <a:latin typeface="Arial" panose="020B0604020202020204" pitchFamily="34" charset="0"/>
                <a:cs typeface="Arial" panose="020B0604020202020204" pitchFamily="34" charset="0"/>
              </a:endParaRPr>
            </a:p>
          </p:txBody>
        </p:sp>
        <p:sp>
          <p:nvSpPr>
            <p:cNvPr id="7" name="Freeform 6">
              <a:extLst>
                <a:ext uri="{FF2B5EF4-FFF2-40B4-BE49-F238E27FC236}">
                  <a16:creationId xmlns:a16="http://schemas.microsoft.com/office/drawing/2014/main" id="{61E02A36-C5C7-FEC2-1A8B-36A8A4015623}"/>
                </a:ext>
              </a:extLst>
            </p:cNvPr>
            <p:cNvSpPr/>
            <p:nvPr/>
          </p:nvSpPr>
          <p:spPr>
            <a:xfrm>
              <a:off x="6868941" y="1266669"/>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FF7700"/>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Advise on</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Stop Smoking</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Medications</a:t>
              </a:r>
            </a:p>
          </p:txBody>
        </p:sp>
        <p:sp>
          <p:nvSpPr>
            <p:cNvPr id="11" name="Freeform 10">
              <a:extLst>
                <a:ext uri="{FF2B5EF4-FFF2-40B4-BE49-F238E27FC236}">
                  <a16:creationId xmlns:a16="http://schemas.microsoft.com/office/drawing/2014/main" id="{470786C1-AF03-FC3C-E871-49D1268EA03D}"/>
                </a:ext>
              </a:extLst>
            </p:cNvPr>
            <p:cNvSpPr/>
            <p:nvPr/>
          </p:nvSpPr>
          <p:spPr>
            <a:xfrm>
              <a:off x="3671567" y="1266669"/>
              <a:ext cx="1633028" cy="1620081"/>
            </a:xfrm>
            <a:custGeom>
              <a:avLst/>
              <a:gdLst>
                <a:gd name="connsiteX0" fmla="*/ 0 w 1730249"/>
                <a:gd name="connsiteY0" fmla="*/ 858266 h 1716531"/>
                <a:gd name="connsiteX1" fmla="*/ 865125 w 1730249"/>
                <a:gd name="connsiteY1" fmla="*/ 0 h 1716531"/>
                <a:gd name="connsiteX2" fmla="*/ 1730250 w 1730249"/>
                <a:gd name="connsiteY2" fmla="*/ 858266 h 1716531"/>
                <a:gd name="connsiteX3" fmla="*/ 865125 w 1730249"/>
                <a:gd name="connsiteY3" fmla="*/ 1716532 h 1716531"/>
                <a:gd name="connsiteX4" fmla="*/ 0 w 1730249"/>
                <a:gd name="connsiteY4" fmla="*/ 858266 h 17165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249" h="1716531">
                  <a:moveTo>
                    <a:pt x="0" y="858266"/>
                  </a:moveTo>
                  <a:cubicBezTo>
                    <a:pt x="0" y="384259"/>
                    <a:pt x="387330" y="0"/>
                    <a:pt x="865125" y="0"/>
                  </a:cubicBezTo>
                  <a:cubicBezTo>
                    <a:pt x="1342920" y="0"/>
                    <a:pt x="1730250" y="384259"/>
                    <a:pt x="1730250" y="858266"/>
                  </a:cubicBezTo>
                  <a:cubicBezTo>
                    <a:pt x="1730250" y="1332273"/>
                    <a:pt x="1342920" y="1716532"/>
                    <a:pt x="865125" y="1716532"/>
                  </a:cubicBezTo>
                  <a:cubicBezTo>
                    <a:pt x="387330" y="1716532"/>
                    <a:pt x="0" y="1332273"/>
                    <a:pt x="0" y="858266"/>
                  </a:cubicBezTo>
                  <a:close/>
                </a:path>
              </a:pathLst>
            </a:custGeom>
            <a:solidFill>
              <a:srgbClr val="00B0F0"/>
            </a:solidFill>
            <a:ln w="57150" cmpd="sng">
              <a:solidFill>
                <a:schemeClr val="bg2"/>
              </a:solidFill>
            </a:ln>
            <a:effectLst>
              <a:outerShdw blurRad="317500" dist="63500" dir="5400000" algn="ctr" rotWithShape="0">
                <a:srgbClr val="000000">
                  <a:alpha val="35000"/>
                </a:srgbClr>
              </a:outerShdw>
            </a:effectLst>
          </p:spPr>
          <p:style>
            <a:lnRef idx="0">
              <a:scrgbClr r="0" g="0" b="0"/>
            </a:lnRef>
            <a:fillRef idx="3">
              <a:scrgbClr r="0" g="0" b="0"/>
            </a:fillRef>
            <a:effectRef idx="0">
              <a:schemeClr val="accent3">
                <a:alpha val="50000"/>
                <a:hueOff val="-21276791"/>
                <a:satOff val="11036"/>
                <a:lumOff val="62354"/>
                <a:alphaOff val="0"/>
              </a:schemeClr>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ts val="1146"/>
                </a:spcAft>
                <a:buNone/>
              </a:pPr>
              <a:r>
                <a:rPr lang="en-US" sz="1300" b="0" kern="1200">
                  <a:solidFill>
                    <a:srgbClr val="FFFFFF"/>
                  </a:solidFill>
                  <a:latin typeface="Arial" panose="020B0604020202020204" pitchFamily="34" charset="0"/>
                  <a:cs typeface="Arial" panose="020B0604020202020204" pitchFamily="34" charset="0"/>
                </a:rPr>
                <a:t>Increase </a:t>
              </a:r>
              <a:br>
                <a:rPr lang="en-US" sz="1300" b="0" kern="1200">
                  <a:solidFill>
                    <a:srgbClr val="FFFFFF"/>
                  </a:solidFill>
                  <a:latin typeface="Arial" panose="020B0604020202020204" pitchFamily="34" charset="0"/>
                  <a:cs typeface="Arial" panose="020B0604020202020204" pitchFamily="34" charset="0"/>
                </a:rPr>
              </a:br>
              <a:r>
                <a:rPr lang="en-US" sz="1300" b="0" kern="1200">
                  <a:solidFill>
                    <a:srgbClr val="FFFFFF"/>
                  </a:solidFill>
                  <a:latin typeface="Arial" panose="020B0604020202020204" pitchFamily="34" charset="0"/>
                  <a:cs typeface="Arial" panose="020B0604020202020204" pitchFamily="34" charset="0"/>
                </a:rPr>
                <a:t>Motivation and Confidence</a:t>
              </a:r>
            </a:p>
          </p:txBody>
        </p:sp>
        <p:sp>
          <p:nvSpPr>
            <p:cNvPr id="12" name="Text Placeholder 3">
              <a:extLst>
                <a:ext uri="{FF2B5EF4-FFF2-40B4-BE49-F238E27FC236}">
                  <a16:creationId xmlns:a16="http://schemas.microsoft.com/office/drawing/2014/main" id="{D9C8977C-593C-8779-1EC9-FAC90D245AA5}"/>
                </a:ext>
              </a:extLst>
            </p:cNvPr>
            <p:cNvSpPr txBox="1">
              <a:spLocks/>
            </p:cNvSpPr>
            <p:nvPr/>
          </p:nvSpPr>
          <p:spPr bwMode="auto">
            <a:xfrm>
              <a:off x="571501" y="4357094"/>
              <a:ext cx="2828745" cy="18227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buNone/>
              </a:pPr>
              <a:r>
                <a:rPr lang="en-US" sz="1000" b="1" dirty="0">
                  <a:solidFill>
                    <a:schemeClr val="bg1"/>
                  </a:solidFill>
                  <a:latin typeface="Arial" panose="020B0604020202020204" pitchFamily="34" charset="0"/>
                  <a:cs typeface="Arial" panose="020B0604020202020204" pitchFamily="34" charset="0"/>
                </a:rPr>
                <a:t>Source:</a:t>
              </a:r>
              <a:r>
                <a:rPr lang="en-US" sz="1000" dirty="0">
                  <a:solidFill>
                    <a:schemeClr val="bg1"/>
                  </a:solidFill>
                  <a:latin typeface="Arial" panose="020B0604020202020204" pitchFamily="34" charset="0"/>
                  <a:cs typeface="Arial" panose="020B0604020202020204" pitchFamily="34" charset="0"/>
                </a:rPr>
                <a:t> </a:t>
              </a:r>
              <a:br>
                <a:rPr lang="en-US" sz="1000" dirty="0">
                  <a:solidFill>
                    <a:schemeClr val="bg1"/>
                  </a:solidFill>
                  <a:latin typeface="Arial" panose="020B0604020202020204" pitchFamily="34" charset="0"/>
                  <a:cs typeface="Arial" panose="020B0604020202020204" pitchFamily="34" charset="0"/>
                </a:rPr>
              </a:br>
              <a:r>
                <a:rPr lang="en-US" sz="1000" dirty="0">
                  <a:solidFill>
                    <a:schemeClr val="bg1"/>
                  </a:solidFill>
                  <a:latin typeface="Arial" panose="020B0604020202020204" pitchFamily="34" charset="0"/>
                  <a:cs typeface="Arial" panose="020B0604020202020204" pitchFamily="34" charset="0"/>
                </a:rPr>
                <a:t>Michie S et. al. Identifying evidence-based competences required to deliver behavioural support for smoking cessation, 2011. </a:t>
              </a:r>
            </a:p>
            <a:p>
              <a:pPr marL="0" indent="0">
                <a:lnSpc>
                  <a:spcPct val="100000"/>
                </a:lnSpc>
                <a:buNone/>
              </a:pPr>
              <a:r>
                <a:rPr lang="en-CA" sz="1000" b="0" i="0" dirty="0">
                  <a:solidFill>
                    <a:schemeClr val="bg2"/>
                  </a:solidFill>
                  <a:effectLst/>
                  <a:latin typeface="Arial" panose="020B0604020202020204" pitchFamily="34" charset="0"/>
                  <a:cs typeface="Arial" panose="020B0604020202020204" pitchFamily="34" charset="0"/>
                </a:rPr>
                <a:t>Black N, et al. Behaviour change techniques associated with smoking cessation in intervention and comparator groups of randomized controlled trials: a systematic review and meta-regression. 2020.</a:t>
              </a:r>
              <a:endParaRPr lang="en-US" sz="1000" dirty="0">
                <a:solidFill>
                  <a:schemeClr val="bg2"/>
                </a:solidFill>
                <a:latin typeface="Arial" panose="020B0604020202020204" pitchFamily="34" charset="0"/>
                <a:cs typeface="Arial" panose="020B0604020202020204" pitchFamily="34" charset="0"/>
              </a:endParaRPr>
            </a:p>
          </p:txBody>
        </p:sp>
        <p:sp>
          <p:nvSpPr>
            <p:cNvPr id="9" name="Freeform 8">
              <a:extLst>
                <a:ext uri="{FF2B5EF4-FFF2-40B4-BE49-F238E27FC236}">
                  <a16:creationId xmlns:a16="http://schemas.microsoft.com/office/drawing/2014/main" id="{208EFC17-0CCF-5286-63C2-4D161A30C965}"/>
                </a:ext>
              </a:extLst>
            </p:cNvPr>
            <p:cNvSpPr/>
            <p:nvPr/>
          </p:nvSpPr>
          <p:spPr>
            <a:xfrm>
              <a:off x="4378197" y="4456983"/>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FFC90B"/>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Strengthen </a:t>
              </a:r>
              <a:br>
                <a:rPr lang="en-US" sz="1300" b="0" i="0" kern="1200">
                  <a:solidFill>
                    <a:schemeClr val="bg1"/>
                  </a:solidFill>
                  <a:latin typeface="Arial" panose="020B0604020202020204" pitchFamily="34" charset="0"/>
                  <a:cs typeface="Arial" panose="020B0604020202020204" pitchFamily="34" charset="0"/>
                </a:rPr>
              </a:br>
              <a:r>
                <a:rPr lang="en-US" sz="1300">
                  <a:solidFill>
                    <a:schemeClr val="bg1"/>
                  </a:solidFill>
                  <a:latin typeface="Arial" panose="020B0604020202020204" pitchFamily="34" charset="0"/>
                  <a:cs typeface="Arial" panose="020B0604020202020204" pitchFamily="34" charset="0"/>
                </a:rPr>
                <a:t>Non-smoker </a:t>
              </a:r>
              <a:br>
                <a:rPr lang="en-US" sz="1300">
                  <a:solidFill>
                    <a:schemeClr val="bg1"/>
                  </a:solidFill>
                  <a:latin typeface="Arial" panose="020B0604020202020204" pitchFamily="34" charset="0"/>
                  <a:cs typeface="Arial" panose="020B0604020202020204" pitchFamily="34" charset="0"/>
                </a:rPr>
              </a:br>
              <a:r>
                <a:rPr lang="en-US" sz="1300">
                  <a:solidFill>
                    <a:schemeClr val="bg1"/>
                  </a:solidFill>
                  <a:latin typeface="Arial" panose="020B0604020202020204" pitchFamily="34" charset="0"/>
                  <a:cs typeface="Arial" panose="020B0604020202020204" pitchFamily="34" charset="0"/>
                </a:rPr>
                <a:t>identity</a:t>
              </a:r>
              <a:endParaRPr lang="en-US" sz="1300" b="0" i="0" kern="1200">
                <a:solidFill>
                  <a:schemeClr val="bg1"/>
                </a:solidFill>
                <a:latin typeface="Arial" panose="020B0604020202020204" pitchFamily="34" charset="0"/>
                <a:cs typeface="Arial" panose="020B0604020202020204" pitchFamily="34" charset="0"/>
              </a:endParaRPr>
            </a:p>
          </p:txBody>
        </p:sp>
        <p:sp>
          <p:nvSpPr>
            <p:cNvPr id="13" name="Freeform 12">
              <a:extLst>
                <a:ext uri="{FF2B5EF4-FFF2-40B4-BE49-F238E27FC236}">
                  <a16:creationId xmlns:a16="http://schemas.microsoft.com/office/drawing/2014/main" id="{1E29E9AC-1D04-A9DF-336C-7CBE78FB2ABA}"/>
                </a:ext>
              </a:extLst>
            </p:cNvPr>
            <p:cNvSpPr/>
            <p:nvPr/>
          </p:nvSpPr>
          <p:spPr>
            <a:xfrm>
              <a:off x="6153137" y="4456983"/>
              <a:ext cx="1622965" cy="1622965"/>
            </a:xfrm>
            <a:custGeom>
              <a:avLst/>
              <a:gdLst>
                <a:gd name="connsiteX0" fmla="*/ 0 w 1622965"/>
                <a:gd name="connsiteY0" fmla="*/ 811483 h 1622965"/>
                <a:gd name="connsiteX1" fmla="*/ 811483 w 1622965"/>
                <a:gd name="connsiteY1" fmla="*/ 0 h 1622965"/>
                <a:gd name="connsiteX2" fmla="*/ 1622966 w 1622965"/>
                <a:gd name="connsiteY2" fmla="*/ 811483 h 1622965"/>
                <a:gd name="connsiteX3" fmla="*/ 811483 w 1622965"/>
                <a:gd name="connsiteY3" fmla="*/ 1622966 h 1622965"/>
                <a:gd name="connsiteX4" fmla="*/ 0 w 1622965"/>
                <a:gd name="connsiteY4" fmla="*/ 811483 h 1622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2965" h="1622965">
                  <a:moveTo>
                    <a:pt x="0" y="811483"/>
                  </a:moveTo>
                  <a:cubicBezTo>
                    <a:pt x="0" y="363313"/>
                    <a:pt x="363313" y="0"/>
                    <a:pt x="811483" y="0"/>
                  </a:cubicBezTo>
                  <a:cubicBezTo>
                    <a:pt x="1259653" y="0"/>
                    <a:pt x="1622966" y="363313"/>
                    <a:pt x="1622966" y="811483"/>
                  </a:cubicBezTo>
                  <a:cubicBezTo>
                    <a:pt x="1622966" y="1259653"/>
                    <a:pt x="1259653" y="1622966"/>
                    <a:pt x="811483" y="1622966"/>
                  </a:cubicBezTo>
                  <a:cubicBezTo>
                    <a:pt x="363313" y="1622966"/>
                    <a:pt x="0" y="1259653"/>
                    <a:pt x="0" y="811483"/>
                  </a:cubicBezTo>
                  <a:close/>
                </a:path>
              </a:pathLst>
            </a:custGeom>
            <a:solidFill>
              <a:srgbClr val="00C1B0"/>
            </a:solidFill>
            <a:ln w="50800">
              <a:solidFill>
                <a:schemeClr val="bg1"/>
              </a:solidFill>
            </a:ln>
            <a:effectLst>
              <a:outerShdw blurRad="317500" dist="63500" dir="5400000" algn="ctr" rotWithShape="0">
                <a:srgbClr val="000000">
                  <a:alpha val="35000"/>
                </a:srgbClr>
              </a:outerShdw>
            </a:effectLst>
          </p:spPr>
          <p:style>
            <a:lnRef idx="0">
              <a:scrgbClr r="0" g="0" b="0"/>
            </a:lnRef>
            <a:fillRef idx="3">
              <a:scrgbClr r="0" g="0" b="0"/>
            </a:fillRef>
            <a:effectRef idx="0">
              <a:scrgbClr r="0" g="0" b="0"/>
            </a:effectRef>
            <a:fontRef idx="minor">
              <a:schemeClr val="tx1"/>
            </a:fontRef>
          </p:style>
          <p:txBody>
            <a:bodyPr spcFirstLastPara="0" vert="horz" wrap="square" lIns="0" tIns="0" rIns="0" bIns="54000" numCol="1" spcCol="1270" anchor="ctr" anchorCtr="0">
              <a:noAutofit/>
            </a:bodyPr>
            <a:lstStyle/>
            <a:p>
              <a:pPr marL="0" lvl="0" indent="0" algn="ctr" defTabSz="577850">
                <a:lnSpc>
                  <a:spcPts val="1560"/>
                </a:lnSpc>
                <a:spcBef>
                  <a:spcPct val="0"/>
                </a:spcBef>
                <a:spcAft>
                  <a:spcPct val="35000"/>
                </a:spcAft>
                <a:buNone/>
              </a:pPr>
              <a:r>
                <a:rPr lang="en-US" sz="1300" b="0" i="0" kern="1200">
                  <a:solidFill>
                    <a:schemeClr val="bg1"/>
                  </a:solidFill>
                  <a:latin typeface="Arial" panose="020B0604020202020204" pitchFamily="34" charset="0"/>
                  <a:cs typeface="Arial" panose="020B0604020202020204" pitchFamily="34" charset="0"/>
                </a:rPr>
                <a:t>Prompting</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Commitment</a:t>
              </a:r>
              <a:br>
                <a:rPr lang="en-US" sz="1300" b="0" i="0" kern="1200">
                  <a:solidFill>
                    <a:schemeClr val="bg1"/>
                  </a:solidFill>
                  <a:latin typeface="Arial" panose="020B0604020202020204" pitchFamily="34" charset="0"/>
                  <a:cs typeface="Arial" panose="020B0604020202020204" pitchFamily="34" charset="0"/>
                </a:rPr>
              </a:br>
              <a:r>
                <a:rPr lang="en-US" sz="1300" b="0" i="0" kern="1200">
                  <a:solidFill>
                    <a:schemeClr val="bg1"/>
                  </a:solidFill>
                  <a:latin typeface="Arial" panose="020B0604020202020204" pitchFamily="34" charset="0"/>
                  <a:cs typeface="Arial" panose="020B0604020202020204" pitchFamily="34" charset="0"/>
                </a:rPr>
                <a:t>(to Goal / Plan)</a:t>
              </a:r>
            </a:p>
          </p:txBody>
        </p:sp>
      </p:grpSp>
      <p:sp>
        <p:nvSpPr>
          <p:cNvPr id="2" name="Footer Placeholder 3">
            <a:extLst>
              <a:ext uri="{FF2B5EF4-FFF2-40B4-BE49-F238E27FC236}">
                <a16:creationId xmlns:a16="http://schemas.microsoft.com/office/drawing/2014/main" id="{E2391CA3-52DA-5DB5-1F46-AAC65D0CDD03}"/>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800" i="1" dirty="0">
                <a:solidFill>
                  <a:schemeClr val="bg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88341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C9225D-04E1-B763-9FEF-D213CE428260}"/>
              </a:ext>
            </a:extLst>
          </p:cNvPr>
          <p:cNvSpPr txBox="1"/>
          <p:nvPr/>
        </p:nvSpPr>
        <p:spPr bwMode="auto">
          <a:xfrm>
            <a:off x="773158" y="1309024"/>
            <a:ext cx="7597685" cy="4045403"/>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ts val="4000"/>
              </a:lnSpc>
              <a:spcBef>
                <a:spcPts val="0"/>
              </a:spcBef>
              <a:spcAft>
                <a:spcPts val="0"/>
              </a:spcAft>
              <a:buClr>
                <a:srgbClr val="C10C21"/>
              </a:buClr>
            </a:pPr>
            <a:r>
              <a:rPr lang="en-US" sz="2800" b="1">
                <a:solidFill>
                  <a:schemeClr val="bg1"/>
                </a:solidFill>
                <a:effectLst>
                  <a:outerShdw blurRad="254000" dist="63500" dir="5400000" algn="ctr" rotWithShape="0">
                    <a:srgbClr val="000000">
                      <a:alpha val="25000"/>
                    </a:srgbClr>
                  </a:outerShdw>
                </a:effectLst>
                <a:latin typeface="+mn-lt"/>
                <a:cs typeface="Segoe UI"/>
              </a:rPr>
              <a:t>Core Communication Skills</a:t>
            </a:r>
            <a:endParaRPr lang="en-US" sz="2800" i="0" u="none" strike="noStrike" baseline="0">
              <a:solidFill>
                <a:schemeClr val="accent3"/>
              </a:solidFill>
              <a:effectLst>
                <a:outerShdw blurRad="254000" dist="63500" dir="5400000" algn="ctr" rotWithShape="0">
                  <a:srgbClr val="000000">
                    <a:alpha val="25000"/>
                  </a:srgbClr>
                </a:outerShdw>
              </a:effectLst>
              <a:latin typeface="+mn-lt"/>
              <a:cs typeface="Segoe UI"/>
            </a:endParaRPr>
          </a:p>
        </p:txBody>
      </p:sp>
    </p:spTree>
    <p:extLst>
      <p:ext uri="{BB962C8B-B14F-4D97-AF65-F5344CB8AC3E}">
        <p14:creationId xmlns:p14="http://schemas.microsoft.com/office/powerpoint/2010/main" val="790748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42D93CF0-3A37-F225-9AF9-69A67FFD94F6}"/>
              </a:ext>
            </a:extLst>
          </p:cNvPr>
          <p:cNvSpPr txBox="1">
            <a:spLocks/>
          </p:cNvSpPr>
          <p:nvPr/>
        </p:nvSpPr>
        <p:spPr>
          <a:xfrm>
            <a:off x="571500" y="395927"/>
            <a:ext cx="7966604" cy="6099142"/>
          </a:xfrm>
          <a:prstGeom prst="rect">
            <a:avLst/>
          </a:prstGeom>
        </p:spPr>
        <p:txBody>
          <a:bodyPr anchor="ct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1900"/>
              </a:lnSpc>
              <a:spcBef>
                <a:spcPts val="400"/>
              </a:spcBef>
              <a:spcAft>
                <a:spcPts val="400"/>
              </a:spcAft>
              <a:buFont typeface="Lucida Grande" panose="020B0600040502020204" pitchFamily="34" charset="0"/>
              <a:buNone/>
            </a:pPr>
            <a:r>
              <a:rPr lang="en-US" sz="1550" b="1" dirty="0">
                <a:solidFill>
                  <a:schemeClr val="bg1"/>
                </a:solidFill>
                <a:latin typeface="Arial" panose="020B0604020202020204" pitchFamily="34" charset="0"/>
                <a:cs typeface="Arial" panose="020B0604020202020204" pitchFamily="34" charset="0"/>
              </a:rPr>
              <a:t>TDA: </a:t>
            </a:r>
            <a:r>
              <a:rPr lang="en-US" sz="1550" b="1" i="1" dirty="0">
                <a:solidFill>
                  <a:schemeClr val="bg1"/>
                </a:solidFill>
                <a:latin typeface="Arial" panose="020B0604020202020204" pitchFamily="34" charset="0"/>
                <a:cs typeface="Arial" panose="020B0604020202020204" pitchFamily="34" charset="0"/>
              </a:rPr>
              <a:t>Have you thought about stopping smoking?</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accent3"/>
                </a:solidFill>
                <a:latin typeface="Arial" panose="020B0604020202020204" pitchFamily="34" charset="0"/>
                <a:cs typeface="Arial" panose="020B0604020202020204" pitchFamily="34" charset="0"/>
              </a:rPr>
              <a:t>Patient: </a:t>
            </a:r>
            <a:r>
              <a:rPr lang="en-US" sz="1550" i="1" dirty="0">
                <a:solidFill>
                  <a:schemeClr val="accent3"/>
                </a:solidFill>
                <a:latin typeface="Arial" panose="020B0604020202020204" pitchFamily="34" charset="0"/>
                <a:cs typeface="Arial" panose="020B0604020202020204" pitchFamily="34" charset="0"/>
              </a:rPr>
              <a:t>Yes I have, I’ve tried many times but I can’t seem to manage. </a:t>
            </a:r>
            <a:br>
              <a:rPr lang="en-US" sz="1550" i="1" dirty="0">
                <a:solidFill>
                  <a:schemeClr val="accent3"/>
                </a:solidFill>
                <a:latin typeface="Arial" panose="020B0604020202020204" pitchFamily="34" charset="0"/>
                <a:cs typeface="Arial" panose="020B0604020202020204" pitchFamily="34" charset="0"/>
              </a:rPr>
            </a:br>
            <a:r>
              <a:rPr lang="en-US" sz="1550" i="1" dirty="0">
                <a:solidFill>
                  <a:schemeClr val="accent3"/>
                </a:solidFill>
                <a:latin typeface="Arial" panose="020B0604020202020204" pitchFamily="34" charset="0"/>
                <a:cs typeface="Arial" panose="020B0604020202020204" pitchFamily="34" charset="0"/>
              </a:rPr>
              <a:t>Things get on top of me and it’s my only comfort.</a:t>
            </a:r>
            <a:r>
              <a:rPr lang="en-US" sz="1550" i="1" dirty="0">
                <a:solidFill>
                  <a:srgbClr val="F79645"/>
                </a:solidFill>
                <a:latin typeface="Arial" panose="020B0604020202020204" pitchFamily="34" charset="0"/>
                <a:cs typeface="Arial" panose="020B0604020202020204" pitchFamily="34" charset="0"/>
              </a:rPr>
              <a:t> </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bg1"/>
                </a:solidFill>
                <a:latin typeface="Arial" panose="020B0604020202020204" pitchFamily="34" charset="0"/>
                <a:cs typeface="Arial" panose="020B0604020202020204" pitchFamily="34" charset="0"/>
              </a:rPr>
              <a:t>TDA: </a:t>
            </a:r>
            <a:r>
              <a:rPr lang="en-US" sz="1550" b="1" i="1" dirty="0">
                <a:solidFill>
                  <a:schemeClr val="bg1"/>
                </a:solidFill>
                <a:latin typeface="Arial" panose="020B0604020202020204" pitchFamily="34" charset="0"/>
                <a:cs typeface="Arial" panose="020B0604020202020204" pitchFamily="34" charset="0"/>
              </a:rPr>
              <a:t>Stopping smoking is the best thing you can </a:t>
            </a:r>
            <a:br>
              <a:rPr lang="en-US" sz="1550" b="1" i="1" dirty="0">
                <a:solidFill>
                  <a:schemeClr val="bg1"/>
                </a:solidFill>
                <a:latin typeface="Arial" panose="020B0604020202020204" pitchFamily="34" charset="0"/>
                <a:cs typeface="Arial" panose="020B0604020202020204" pitchFamily="34" charset="0"/>
              </a:rPr>
            </a:br>
            <a:r>
              <a:rPr lang="en-US" sz="1550" b="1" i="1" dirty="0">
                <a:solidFill>
                  <a:schemeClr val="bg1"/>
                </a:solidFill>
                <a:latin typeface="Arial" panose="020B0604020202020204" pitchFamily="34" charset="0"/>
                <a:cs typeface="Arial" panose="020B0604020202020204" pitchFamily="34" charset="0"/>
              </a:rPr>
              <a:t>do for your physical but also for your mental health. </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accent3"/>
                </a:solidFill>
                <a:latin typeface="Arial" panose="020B0604020202020204" pitchFamily="34" charset="0"/>
                <a:cs typeface="Arial" panose="020B0604020202020204" pitchFamily="34" charset="0"/>
              </a:rPr>
              <a:t>Patient: </a:t>
            </a:r>
            <a:r>
              <a:rPr lang="en-US" sz="1550" i="1" dirty="0">
                <a:solidFill>
                  <a:schemeClr val="accent3"/>
                </a:solidFill>
                <a:latin typeface="Arial" panose="020B0604020202020204" pitchFamily="34" charset="0"/>
                <a:cs typeface="Arial" panose="020B0604020202020204" pitchFamily="34" charset="0"/>
              </a:rPr>
              <a:t>I know, but I’m so stressed at the moment. There is too much on my plate </a:t>
            </a:r>
            <a:br>
              <a:rPr lang="en-US" sz="1550" i="1" dirty="0">
                <a:solidFill>
                  <a:schemeClr val="accent3"/>
                </a:solidFill>
                <a:latin typeface="Arial" panose="020B0604020202020204" pitchFamily="34" charset="0"/>
                <a:cs typeface="Arial" panose="020B0604020202020204" pitchFamily="34" charset="0"/>
              </a:rPr>
            </a:br>
            <a:r>
              <a:rPr lang="en-US" sz="1550" i="1" dirty="0">
                <a:solidFill>
                  <a:schemeClr val="accent3"/>
                </a:solidFill>
                <a:latin typeface="Arial" panose="020B0604020202020204" pitchFamily="34" charset="0"/>
                <a:cs typeface="Arial" panose="020B0604020202020204" pitchFamily="34" charset="0"/>
              </a:rPr>
              <a:t>for me to think about stopping smoking. I My partner smokes too. I told the </a:t>
            </a:r>
            <a:br>
              <a:rPr lang="en-US" sz="1550" i="1" dirty="0">
                <a:solidFill>
                  <a:schemeClr val="accent3"/>
                </a:solidFill>
                <a:latin typeface="Arial" panose="020B0604020202020204" pitchFamily="34" charset="0"/>
                <a:cs typeface="Arial" panose="020B0604020202020204" pitchFamily="34" charset="0"/>
              </a:rPr>
            </a:br>
            <a:r>
              <a:rPr lang="en-US" sz="1550" i="1" dirty="0">
                <a:solidFill>
                  <a:schemeClr val="accent3"/>
                </a:solidFill>
                <a:latin typeface="Arial" panose="020B0604020202020204" pitchFamily="34" charset="0"/>
                <a:cs typeface="Arial" panose="020B0604020202020204" pitchFamily="34" charset="0"/>
              </a:rPr>
              <a:t>nurse earlier that I that I am just not interested in stopping smoking.</a:t>
            </a:r>
            <a:endParaRPr lang="en-US" sz="1550" i="1" dirty="0">
              <a:solidFill>
                <a:srgbClr val="F79645"/>
              </a:solidFill>
              <a:latin typeface="Arial" panose="020B0604020202020204" pitchFamily="34" charset="0"/>
              <a:cs typeface="Arial" panose="020B0604020202020204" pitchFamily="34" charset="0"/>
            </a:endParaRPr>
          </a:p>
          <a:p>
            <a:pPr marL="0" indent="0" algn="ctr">
              <a:lnSpc>
                <a:spcPts val="1900"/>
              </a:lnSpc>
              <a:spcBef>
                <a:spcPts val="400"/>
              </a:spcBef>
              <a:spcAft>
                <a:spcPts val="400"/>
              </a:spcAft>
              <a:buFont typeface="Lucida Grande" panose="020B0600040502020204" pitchFamily="34" charset="0"/>
              <a:buNone/>
            </a:pPr>
            <a:r>
              <a:rPr lang="en-US" sz="1550" b="1" dirty="0">
                <a:solidFill>
                  <a:schemeClr val="bg1"/>
                </a:solidFill>
                <a:latin typeface="Arial" panose="020B0604020202020204" pitchFamily="34" charset="0"/>
                <a:cs typeface="Arial" panose="020B0604020202020204" pitchFamily="34" charset="0"/>
              </a:rPr>
              <a:t>TDA: </a:t>
            </a:r>
            <a:r>
              <a:rPr lang="en-US" sz="1550" b="1" i="1" dirty="0">
                <a:solidFill>
                  <a:schemeClr val="bg1"/>
                </a:solidFill>
                <a:latin typeface="Arial" panose="020B0604020202020204" pitchFamily="34" charset="0"/>
                <a:cs typeface="Arial" panose="020B0604020202020204" pitchFamily="34" charset="0"/>
              </a:rPr>
              <a:t>Smoking doesn’t help with stress, people who stop are less stressed. </a:t>
            </a:r>
            <a:br>
              <a:rPr lang="en-US" sz="1550" b="1" i="1" dirty="0">
                <a:solidFill>
                  <a:schemeClr val="bg1"/>
                </a:solidFill>
                <a:latin typeface="Arial" panose="020B0604020202020204" pitchFamily="34" charset="0"/>
                <a:cs typeface="Arial" panose="020B0604020202020204" pitchFamily="34" charset="0"/>
              </a:rPr>
            </a:br>
            <a:r>
              <a:rPr lang="en-US" sz="1550" b="1" i="1" dirty="0">
                <a:solidFill>
                  <a:schemeClr val="bg1"/>
                </a:solidFill>
                <a:latin typeface="Arial" panose="020B0604020202020204" pitchFamily="34" charset="0"/>
                <a:cs typeface="Arial" panose="020B0604020202020204" pitchFamily="34" charset="0"/>
              </a:rPr>
              <a:t>Why don’t you use this hospital visit to motivate you to quit, that should a great </a:t>
            </a:r>
            <a:br>
              <a:rPr lang="en-US" sz="1550" b="1" i="1" dirty="0">
                <a:solidFill>
                  <a:schemeClr val="bg1"/>
                </a:solidFill>
                <a:latin typeface="Arial" panose="020B0604020202020204" pitchFamily="34" charset="0"/>
                <a:cs typeface="Arial" panose="020B0604020202020204" pitchFamily="34" charset="0"/>
              </a:rPr>
            </a:br>
            <a:r>
              <a:rPr lang="en-US" sz="1550" b="1" i="1" dirty="0">
                <a:solidFill>
                  <a:schemeClr val="bg1"/>
                </a:solidFill>
                <a:latin typeface="Arial" panose="020B0604020202020204" pitchFamily="34" charset="0"/>
                <a:cs typeface="Arial" panose="020B0604020202020204" pitchFamily="34" charset="0"/>
              </a:rPr>
              <a:t>source of motivation for you, and you can use the nicotine patch.</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accent3"/>
                </a:solidFill>
                <a:latin typeface="Arial" panose="020B0604020202020204" pitchFamily="34" charset="0"/>
                <a:cs typeface="Arial" panose="020B0604020202020204" pitchFamily="34" charset="0"/>
              </a:rPr>
              <a:t>Patient: </a:t>
            </a:r>
            <a:r>
              <a:rPr lang="en-US" sz="1550" i="1" dirty="0">
                <a:solidFill>
                  <a:schemeClr val="accent3"/>
                </a:solidFill>
                <a:latin typeface="Arial" panose="020B0604020202020204" pitchFamily="34" charset="0"/>
                <a:cs typeface="Arial" panose="020B0604020202020204" pitchFamily="34" charset="0"/>
              </a:rPr>
              <a:t>Yes, but I’ve used the patch before, it didn’t work and </a:t>
            </a:r>
            <a:br>
              <a:rPr lang="en-US" sz="1550" i="1" dirty="0">
                <a:solidFill>
                  <a:schemeClr val="accent3"/>
                </a:solidFill>
                <a:latin typeface="Arial" panose="020B0604020202020204" pitchFamily="34" charset="0"/>
                <a:cs typeface="Arial" panose="020B0604020202020204" pitchFamily="34" charset="0"/>
              </a:rPr>
            </a:br>
            <a:r>
              <a:rPr lang="en-US" sz="1550" i="1" dirty="0">
                <a:solidFill>
                  <a:schemeClr val="accent3"/>
                </a:solidFill>
                <a:latin typeface="Arial" panose="020B0604020202020204" pitchFamily="34" charset="0"/>
                <a:cs typeface="Arial" panose="020B0604020202020204" pitchFamily="34" charset="0"/>
              </a:rPr>
              <a:t>I don’t think I should be using that given my mental health history.</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bg1"/>
                </a:solidFill>
                <a:latin typeface="Arial" panose="020B0604020202020204" pitchFamily="34" charset="0"/>
                <a:cs typeface="Arial" panose="020B0604020202020204" pitchFamily="34" charset="0"/>
              </a:rPr>
              <a:t>TDA: </a:t>
            </a:r>
            <a:r>
              <a:rPr lang="en-US" sz="1550" b="1" i="1" dirty="0">
                <a:solidFill>
                  <a:schemeClr val="bg1"/>
                </a:solidFill>
                <a:latin typeface="Arial" panose="020B0604020202020204" pitchFamily="34" charset="0"/>
                <a:cs typeface="Arial" panose="020B0604020202020204" pitchFamily="34" charset="0"/>
              </a:rPr>
              <a:t>You should also change your routine, going for a walk </a:t>
            </a:r>
            <a:br>
              <a:rPr lang="en-US" sz="1550" b="1" i="1" dirty="0">
                <a:solidFill>
                  <a:schemeClr val="bg1"/>
                </a:solidFill>
                <a:latin typeface="Arial" panose="020B0604020202020204" pitchFamily="34" charset="0"/>
                <a:cs typeface="Arial" panose="020B0604020202020204" pitchFamily="34" charset="0"/>
              </a:rPr>
            </a:br>
            <a:r>
              <a:rPr lang="en-US" sz="1550" b="1" i="1" dirty="0">
                <a:solidFill>
                  <a:schemeClr val="bg1"/>
                </a:solidFill>
                <a:latin typeface="Arial" panose="020B0604020202020204" pitchFamily="34" charset="0"/>
                <a:cs typeface="Arial" panose="020B0604020202020204" pitchFamily="34" charset="0"/>
              </a:rPr>
              <a:t>in the morning would help with managing your stress.</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accent3"/>
                </a:solidFill>
                <a:latin typeface="Arial" panose="020B0604020202020204" pitchFamily="34" charset="0"/>
                <a:cs typeface="Arial" panose="020B0604020202020204" pitchFamily="34" charset="0"/>
              </a:rPr>
              <a:t>Patient: </a:t>
            </a:r>
            <a:r>
              <a:rPr lang="en-US" sz="1550" i="1" dirty="0">
                <a:solidFill>
                  <a:schemeClr val="accent3"/>
                </a:solidFill>
                <a:latin typeface="Arial" panose="020B0604020202020204" pitchFamily="34" charset="0"/>
                <a:cs typeface="Arial" panose="020B0604020202020204" pitchFamily="34" charset="0"/>
              </a:rPr>
              <a:t>No I couldn’t do that, It’s already a struggle </a:t>
            </a:r>
            <a:br>
              <a:rPr lang="en-US" sz="1550" i="1" dirty="0">
                <a:solidFill>
                  <a:schemeClr val="accent3"/>
                </a:solidFill>
                <a:latin typeface="Arial" panose="020B0604020202020204" pitchFamily="34" charset="0"/>
                <a:cs typeface="Arial" panose="020B0604020202020204" pitchFamily="34" charset="0"/>
              </a:rPr>
            </a:br>
            <a:r>
              <a:rPr lang="en-US" sz="1550" i="1" dirty="0">
                <a:solidFill>
                  <a:schemeClr val="accent3"/>
                </a:solidFill>
                <a:latin typeface="Arial" panose="020B0604020202020204" pitchFamily="34" charset="0"/>
                <a:cs typeface="Arial" panose="020B0604020202020204" pitchFamily="34" charset="0"/>
              </a:rPr>
              <a:t>for me to get out of bed many mornings. </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bg1"/>
                </a:solidFill>
                <a:latin typeface="Arial" panose="020B0604020202020204" pitchFamily="34" charset="0"/>
                <a:cs typeface="Arial" panose="020B0604020202020204" pitchFamily="34" charset="0"/>
              </a:rPr>
              <a:t>TDA: </a:t>
            </a:r>
            <a:r>
              <a:rPr lang="en-US" sz="1550" b="1" i="1" dirty="0">
                <a:solidFill>
                  <a:schemeClr val="bg1"/>
                </a:solidFill>
                <a:latin typeface="Arial" panose="020B0604020202020204" pitchFamily="34" charset="0"/>
                <a:cs typeface="Arial" panose="020B0604020202020204" pitchFamily="34" charset="0"/>
              </a:rPr>
              <a:t>Have you talked to your partner </a:t>
            </a:r>
            <a:br>
              <a:rPr lang="en-US" sz="1550" b="1" i="1" dirty="0">
                <a:solidFill>
                  <a:schemeClr val="bg1"/>
                </a:solidFill>
                <a:latin typeface="Arial" panose="020B0604020202020204" pitchFamily="34" charset="0"/>
                <a:cs typeface="Arial" panose="020B0604020202020204" pitchFamily="34" charset="0"/>
              </a:rPr>
            </a:br>
            <a:r>
              <a:rPr lang="en-US" sz="1550" b="1" i="1" dirty="0">
                <a:solidFill>
                  <a:schemeClr val="bg1"/>
                </a:solidFill>
                <a:latin typeface="Arial" panose="020B0604020202020204" pitchFamily="34" charset="0"/>
                <a:cs typeface="Arial" panose="020B0604020202020204" pitchFamily="34" charset="0"/>
              </a:rPr>
              <a:t>about stopping to make it easier for you?</a:t>
            </a:r>
          </a:p>
          <a:p>
            <a:pPr marL="0" indent="0" algn="ctr">
              <a:lnSpc>
                <a:spcPts val="1900"/>
              </a:lnSpc>
              <a:spcBef>
                <a:spcPts val="400"/>
              </a:spcBef>
              <a:spcAft>
                <a:spcPts val="400"/>
              </a:spcAft>
              <a:buFont typeface="Lucida Grande" panose="020B0600040502020204" pitchFamily="34" charset="0"/>
              <a:buNone/>
            </a:pPr>
            <a:r>
              <a:rPr lang="en-US" sz="1550" b="1" dirty="0">
                <a:solidFill>
                  <a:schemeClr val="accent3"/>
                </a:solidFill>
                <a:latin typeface="Arial" panose="020B0604020202020204" pitchFamily="34" charset="0"/>
                <a:cs typeface="Arial" panose="020B0604020202020204" pitchFamily="34" charset="0"/>
              </a:rPr>
              <a:t>Patient: </a:t>
            </a:r>
            <a:r>
              <a:rPr lang="en-US" sz="1550" i="1" dirty="0">
                <a:solidFill>
                  <a:schemeClr val="accent3"/>
                </a:solidFill>
                <a:latin typeface="Arial" panose="020B0604020202020204" pitchFamily="34" charset="0"/>
                <a:cs typeface="Arial" panose="020B0604020202020204" pitchFamily="34" charset="0"/>
              </a:rPr>
              <a:t>Yes, but…</a:t>
            </a:r>
          </a:p>
        </p:txBody>
      </p:sp>
    </p:spTree>
    <p:extLst>
      <p:ext uri="{BB962C8B-B14F-4D97-AF65-F5344CB8AC3E}">
        <p14:creationId xmlns:p14="http://schemas.microsoft.com/office/powerpoint/2010/main" val="242050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40E5F-7E43-F3EE-E230-37C4A2C875AE}"/>
              </a:ext>
            </a:extLst>
          </p:cNvPr>
          <p:cNvSpPr>
            <a:spLocks noGrp="1"/>
          </p:cNvSpPr>
          <p:nvPr>
            <p:ph type="title"/>
          </p:nvPr>
        </p:nvSpPr>
        <p:spPr/>
        <p:txBody>
          <a:bodyPr/>
          <a:lstStyle/>
          <a:p>
            <a:r>
              <a:rPr lang="en-US" dirty="0"/>
              <a:t>Supporting stopping smoking using core communication skills</a:t>
            </a:r>
          </a:p>
        </p:txBody>
      </p:sp>
      <p:sp>
        <p:nvSpPr>
          <p:cNvPr id="3" name="Text Placeholder 2">
            <a:extLst>
              <a:ext uri="{FF2B5EF4-FFF2-40B4-BE49-F238E27FC236}">
                <a16:creationId xmlns:a16="http://schemas.microsoft.com/office/drawing/2014/main" id="{1D1CDC86-DC7A-7B2E-A341-074EBACDEE63}"/>
              </a:ext>
            </a:extLst>
          </p:cNvPr>
          <p:cNvSpPr>
            <a:spLocks noGrp="1"/>
          </p:cNvSpPr>
          <p:nvPr>
            <p:ph type="body" idx="12"/>
          </p:nvPr>
        </p:nvSpPr>
        <p:spPr/>
        <p:txBody>
          <a:bodyPr/>
          <a:lstStyle/>
          <a:p>
            <a:pPr marL="0" indent="0">
              <a:spcAft>
                <a:spcPts val="1500"/>
              </a:spcAft>
              <a:buNone/>
            </a:pPr>
            <a:r>
              <a:rPr lang="en-US" sz="1900" b="1"/>
              <a:t>What we know:</a:t>
            </a:r>
          </a:p>
          <a:p>
            <a:pPr>
              <a:spcAft>
                <a:spcPts val="1500"/>
              </a:spcAft>
            </a:pPr>
            <a:r>
              <a:rPr lang="en-US" b="1">
                <a:solidFill>
                  <a:schemeClr val="accent1"/>
                </a:solidFill>
              </a:rPr>
              <a:t>Telling someone what to do isn’t a good method </a:t>
            </a:r>
            <a:br>
              <a:rPr lang="en-US" b="1">
                <a:solidFill>
                  <a:schemeClr val="accent1"/>
                </a:solidFill>
              </a:rPr>
            </a:br>
            <a:r>
              <a:rPr lang="en-US" b="1">
                <a:solidFill>
                  <a:schemeClr val="accent1"/>
                </a:solidFill>
              </a:rPr>
              <a:t>of changing behaviour </a:t>
            </a:r>
          </a:p>
          <a:p>
            <a:pPr>
              <a:spcAft>
                <a:spcPts val="1500"/>
              </a:spcAft>
            </a:pPr>
            <a:r>
              <a:rPr lang="en-US"/>
              <a:t>People are more likely to openly discuss issues and </a:t>
            </a:r>
            <a:br>
              <a:rPr lang="en-US"/>
            </a:br>
            <a:r>
              <a:rPr lang="en-US"/>
              <a:t>consider change when they believe that you are genuinely </a:t>
            </a:r>
            <a:br>
              <a:rPr lang="en-US"/>
            </a:br>
            <a:r>
              <a:rPr lang="en-US"/>
              <a:t>interested in their issue and aren’t judging them</a:t>
            </a:r>
          </a:p>
        </p:txBody>
      </p:sp>
      <p:sp>
        <p:nvSpPr>
          <p:cNvPr id="5" name="Footer Placeholder 3">
            <a:extLst>
              <a:ext uri="{FF2B5EF4-FFF2-40B4-BE49-F238E27FC236}">
                <a16:creationId xmlns:a16="http://schemas.microsoft.com/office/drawing/2014/main" id="{A1350E74-D113-7FBB-8EF6-B6F67737F965}"/>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4269087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E293AB-7CFF-8850-39F5-6AF49C15FBC2}"/>
              </a:ext>
            </a:extLst>
          </p:cNvPr>
          <p:cNvSpPr txBox="1">
            <a:spLocks/>
          </p:cNvSpPr>
          <p:nvPr/>
        </p:nvSpPr>
        <p:spPr bwMode="auto">
          <a:xfrm>
            <a:off x="971550" y="1752600"/>
            <a:ext cx="7475538" cy="39662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Aft>
                <a:spcPts val="600"/>
              </a:spcAft>
              <a:buFont typeface="Lucida Grande" panose="020B0600040502020204" pitchFamily="34" charset="0"/>
              <a:buNone/>
            </a:pPr>
            <a:r>
              <a:rPr lang="en-US" sz="2000" dirty="0">
                <a:solidFill>
                  <a:schemeClr val="bg1"/>
                </a:solidFill>
                <a:latin typeface="Arial"/>
                <a:cs typeface="Arial"/>
              </a:rPr>
              <a:t>Patients who smoke often feel they will be judged for smoking, </a:t>
            </a:r>
            <a:br>
              <a:rPr lang="en-US" sz="2000" dirty="0">
                <a:solidFill>
                  <a:schemeClr val="bg1"/>
                </a:solidFill>
                <a:latin typeface="Arial"/>
                <a:cs typeface="Arial"/>
              </a:rPr>
            </a:br>
            <a:r>
              <a:rPr lang="en-US" sz="2000" dirty="0">
                <a:solidFill>
                  <a:schemeClr val="bg1"/>
                </a:solidFill>
                <a:latin typeface="Arial"/>
                <a:cs typeface="Arial"/>
              </a:rPr>
              <a:t>or feel like a failure for not being able to quit</a:t>
            </a:r>
          </a:p>
          <a:p>
            <a:pPr marL="0" indent="0">
              <a:spcAft>
                <a:spcPts val="600"/>
              </a:spcAft>
              <a:buFont typeface="Lucida Grande" panose="020B0600040502020204" pitchFamily="34" charset="0"/>
              <a:buNone/>
            </a:pPr>
            <a:r>
              <a:rPr lang="en-US" sz="2000" dirty="0">
                <a:solidFill>
                  <a:schemeClr val="accent3"/>
                </a:solidFill>
                <a:latin typeface="Arial"/>
                <a:cs typeface="Arial"/>
              </a:rPr>
              <a:t>You can use positive non-judgmental language to communicate </a:t>
            </a:r>
            <a:br>
              <a:rPr lang="en-US" sz="2000" dirty="0">
                <a:solidFill>
                  <a:schemeClr val="accent3"/>
                </a:solidFill>
                <a:latin typeface="Arial"/>
                <a:cs typeface="Arial"/>
              </a:rPr>
            </a:br>
            <a:r>
              <a:rPr lang="en-US" sz="2000" dirty="0">
                <a:solidFill>
                  <a:schemeClr val="accent3"/>
                </a:solidFill>
                <a:latin typeface="Arial"/>
                <a:cs typeface="Arial"/>
              </a:rPr>
              <a:t>your concern, and your desire to help them have the best recovery</a:t>
            </a:r>
          </a:p>
          <a:p>
            <a:pPr marL="0" indent="0">
              <a:spcAft>
                <a:spcPts val="600"/>
              </a:spcAft>
              <a:buFont typeface="Lucida Grande" panose="020B0600040502020204" pitchFamily="34" charset="0"/>
              <a:buNone/>
            </a:pPr>
            <a:endParaRPr lang="en-US" sz="2000" dirty="0">
              <a:solidFill>
                <a:schemeClr val="accent1">
                  <a:lumMod val="40000"/>
                  <a:lumOff val="60000"/>
                </a:schemeClr>
              </a:solidFill>
            </a:endParaRPr>
          </a:p>
          <a:p>
            <a:pPr marL="0" indent="0">
              <a:spcAft>
                <a:spcPts val="600"/>
              </a:spcAft>
              <a:buFont typeface="Lucida Grande" panose="020B0600040502020204" pitchFamily="34" charset="0"/>
              <a:buNone/>
            </a:pPr>
            <a:r>
              <a:rPr lang="en-US" sz="2000" dirty="0">
                <a:solidFill>
                  <a:schemeClr val="bg1"/>
                </a:solidFill>
                <a:latin typeface="Arial"/>
                <a:cs typeface="Arial"/>
              </a:rPr>
              <a:t>Many patients do not believe that they will be able cope without smoking</a:t>
            </a:r>
          </a:p>
          <a:p>
            <a:pPr marL="0" indent="0">
              <a:spcAft>
                <a:spcPts val="600"/>
              </a:spcAft>
              <a:buFont typeface="Lucida Grande" panose="020B0600040502020204" pitchFamily="34" charset="0"/>
              <a:buNone/>
            </a:pPr>
            <a:r>
              <a:rPr lang="en-US" sz="2000" dirty="0">
                <a:solidFill>
                  <a:schemeClr val="accent3"/>
                </a:solidFill>
                <a:latin typeface="Arial"/>
                <a:cs typeface="Arial"/>
              </a:rPr>
              <a:t>You can offer reassurance that these feelings are normal </a:t>
            </a:r>
            <a:br>
              <a:rPr lang="en-US" sz="2000" dirty="0">
                <a:solidFill>
                  <a:schemeClr val="accent3"/>
                </a:solidFill>
              </a:rPr>
            </a:br>
            <a:r>
              <a:rPr lang="en-US" sz="2000" dirty="0">
                <a:solidFill>
                  <a:schemeClr val="accent3"/>
                </a:solidFill>
                <a:latin typeface="Arial"/>
                <a:cs typeface="Arial"/>
              </a:rPr>
              <a:t>and that help is available to help them quit</a:t>
            </a:r>
          </a:p>
        </p:txBody>
      </p:sp>
      <p:sp>
        <p:nvSpPr>
          <p:cNvPr id="4" name="Title 1">
            <a:extLst>
              <a:ext uri="{FF2B5EF4-FFF2-40B4-BE49-F238E27FC236}">
                <a16:creationId xmlns:a16="http://schemas.microsoft.com/office/drawing/2014/main" id="{B8860845-AFCA-B09D-A74C-6657EDD0DC8F}"/>
              </a:ext>
            </a:extLst>
          </p:cNvPr>
          <p:cNvSpPr txBox="1">
            <a:spLocks/>
          </p:cNvSpPr>
          <p:nvPr/>
        </p:nvSpPr>
        <p:spPr bwMode="auto">
          <a:xfrm>
            <a:off x="971550" y="609600"/>
            <a:ext cx="7475538" cy="10668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pPr marL="6350" indent="-6350"/>
            <a:r>
              <a:rPr lang="en-US" sz="2400"/>
              <a:t>Your role in supporting patients to stop smoking</a:t>
            </a:r>
          </a:p>
        </p:txBody>
      </p:sp>
    </p:spTree>
    <p:extLst>
      <p:ext uri="{BB962C8B-B14F-4D97-AF65-F5344CB8AC3E}">
        <p14:creationId xmlns:p14="http://schemas.microsoft.com/office/powerpoint/2010/main" val="2288156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CED0386-5284-21BB-F6B8-3CB305AE2FB8}"/>
              </a:ext>
            </a:extLst>
          </p:cNvPr>
          <p:cNvSpPr/>
          <p:nvPr/>
        </p:nvSpPr>
        <p:spPr bwMode="auto">
          <a:xfrm>
            <a:off x="4733364" y="0"/>
            <a:ext cx="4410635" cy="6858000"/>
          </a:xfrm>
          <a:prstGeom prst="rect">
            <a:avLst/>
          </a:prstGeom>
          <a:gradFill>
            <a:gsLst>
              <a:gs pos="0">
                <a:schemeClr val="accent1">
                  <a:lumMod val="5000"/>
                  <a:lumOff val="95000"/>
                  <a:alpha val="0"/>
                </a:schemeClr>
              </a:gs>
              <a:gs pos="100000">
                <a:srgbClr val="DAE4F3"/>
              </a:gs>
            </a:gsLst>
            <a:lin ang="0" scaled="0"/>
          </a:gra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8" name="Picture 7">
            <a:extLst>
              <a:ext uri="{FF2B5EF4-FFF2-40B4-BE49-F238E27FC236}">
                <a16:creationId xmlns:a16="http://schemas.microsoft.com/office/drawing/2014/main" id="{1F416850-474B-88EA-1754-1C4A7DF1D24B}"/>
              </a:ext>
            </a:extLst>
          </p:cNvPr>
          <p:cNvPicPr>
            <a:picLocks noChangeAspect="1"/>
          </p:cNvPicPr>
          <p:nvPr/>
        </p:nvPicPr>
        <p:blipFill rotWithShape="1">
          <a:blip r:embed="rId3">
            <a:alphaModFix amt="50000"/>
          </a:blip>
          <a:srcRect l="23513"/>
          <a:stretch/>
        </p:blipFill>
        <p:spPr>
          <a:xfrm flipH="1">
            <a:off x="0" y="0"/>
            <a:ext cx="6377553" cy="6858000"/>
          </a:xfrm>
          <a:prstGeom prst="rect">
            <a:avLst/>
          </a:prstGeom>
        </p:spPr>
      </p:pic>
      <p:sp>
        <p:nvSpPr>
          <p:cNvPr id="3" name="Text Placeholder 2">
            <a:extLst>
              <a:ext uri="{FF2B5EF4-FFF2-40B4-BE49-F238E27FC236}">
                <a16:creationId xmlns:a16="http://schemas.microsoft.com/office/drawing/2014/main" id="{13E4ED2C-217C-7FEF-EBE0-DBF4E49C636C}"/>
              </a:ext>
            </a:extLst>
          </p:cNvPr>
          <p:cNvSpPr>
            <a:spLocks noGrp="1"/>
          </p:cNvSpPr>
          <p:nvPr>
            <p:ph type="body" idx="4294967295"/>
          </p:nvPr>
        </p:nvSpPr>
        <p:spPr>
          <a:xfrm>
            <a:off x="3933443" y="612415"/>
            <a:ext cx="4888220" cy="4718771"/>
          </a:xfrm>
        </p:spPr>
        <p:txBody>
          <a:bodyPr anchor="ctr"/>
          <a:lstStyle/>
          <a:p>
            <a:pPr>
              <a:lnSpc>
                <a:spcPts val="2500"/>
              </a:lnSpc>
              <a:spcBef>
                <a:spcPts val="0"/>
              </a:spcBef>
              <a:spcAft>
                <a:spcPts val="2500"/>
              </a:spcAft>
            </a:pPr>
            <a:endParaRPr lang="en-US" sz="2000" dirty="0"/>
          </a:p>
          <a:p>
            <a:pPr>
              <a:lnSpc>
                <a:spcPts val="2500"/>
              </a:lnSpc>
              <a:spcBef>
                <a:spcPts val="0"/>
              </a:spcBef>
              <a:spcAft>
                <a:spcPts val="2500"/>
              </a:spcAft>
            </a:pPr>
            <a:r>
              <a:rPr lang="en-US" sz="2000" dirty="0"/>
              <a:t>Ready to stop smoking long-term  </a:t>
            </a:r>
          </a:p>
          <a:p>
            <a:pPr>
              <a:lnSpc>
                <a:spcPts val="2500"/>
              </a:lnSpc>
              <a:spcBef>
                <a:spcPts val="0"/>
              </a:spcBef>
              <a:spcAft>
                <a:spcPts val="2500"/>
              </a:spcAft>
            </a:pPr>
            <a:r>
              <a:rPr lang="en-US" sz="2000" dirty="0"/>
              <a:t>Temporary abstinence throughout admission </a:t>
            </a:r>
          </a:p>
          <a:p>
            <a:pPr>
              <a:lnSpc>
                <a:spcPts val="2500"/>
              </a:lnSpc>
              <a:spcBef>
                <a:spcPts val="0"/>
              </a:spcBef>
              <a:spcAft>
                <a:spcPts val="2500"/>
              </a:spcAft>
            </a:pPr>
            <a:r>
              <a:rPr lang="en-US" sz="2000" dirty="0"/>
              <a:t>Intermittent abstinence throughout admission</a:t>
            </a:r>
          </a:p>
        </p:txBody>
      </p:sp>
      <p:grpSp>
        <p:nvGrpSpPr>
          <p:cNvPr id="10" name="Group 9">
            <a:extLst>
              <a:ext uri="{FF2B5EF4-FFF2-40B4-BE49-F238E27FC236}">
                <a16:creationId xmlns:a16="http://schemas.microsoft.com/office/drawing/2014/main" id="{8C028001-B35E-F32E-1B93-0BAA9F6A50C5}"/>
              </a:ext>
            </a:extLst>
          </p:cNvPr>
          <p:cNvGrpSpPr/>
          <p:nvPr/>
        </p:nvGrpSpPr>
        <p:grpSpPr>
          <a:xfrm>
            <a:off x="684212" y="1069615"/>
            <a:ext cx="2726384" cy="4718771"/>
            <a:chOff x="684212" y="1069615"/>
            <a:chExt cx="2726384" cy="4718771"/>
          </a:xfrm>
          <a:effectLst>
            <a:outerShdw blurRad="317500" dist="76200" dir="5400000" algn="ctr" rotWithShape="0">
              <a:srgbClr val="000000">
                <a:alpha val="25000"/>
              </a:srgbClr>
            </a:outerShdw>
          </a:effectLst>
        </p:grpSpPr>
        <p:sp>
          <p:nvSpPr>
            <p:cNvPr id="9" name="Rectangle 8">
              <a:extLst>
                <a:ext uri="{FF2B5EF4-FFF2-40B4-BE49-F238E27FC236}">
                  <a16:creationId xmlns:a16="http://schemas.microsoft.com/office/drawing/2014/main" id="{5AC20326-625F-B8D0-2DAB-F7194CDBE363}"/>
                </a:ext>
              </a:extLst>
            </p:cNvPr>
            <p:cNvSpPr/>
            <p:nvPr/>
          </p:nvSpPr>
          <p:spPr bwMode="auto">
            <a:xfrm rot="18900000">
              <a:off x="2937897" y="3192651"/>
              <a:ext cx="472699" cy="472699"/>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Rounded Rectangle 4">
              <a:extLst>
                <a:ext uri="{FF2B5EF4-FFF2-40B4-BE49-F238E27FC236}">
                  <a16:creationId xmlns:a16="http://schemas.microsoft.com/office/drawing/2014/main" id="{6ABC2B62-341A-64C0-AE82-6A21281DF2EE}"/>
                </a:ext>
              </a:extLst>
            </p:cNvPr>
            <p:cNvSpPr/>
            <p:nvPr/>
          </p:nvSpPr>
          <p:spPr bwMode="auto">
            <a:xfrm>
              <a:off x="684212" y="1069615"/>
              <a:ext cx="2601429" cy="4718771"/>
            </a:xfrm>
            <a:prstGeom prst="roundRect">
              <a:avLst>
                <a:gd name="adj" fmla="val 8044"/>
              </a:avLst>
            </a:prstGeom>
            <a:solidFill>
              <a:schemeClr val="accent1"/>
            </a:solidFill>
            <a:ln w="9525">
              <a:noFill/>
              <a:miter lim="800000"/>
              <a:headEnd/>
              <a:tailEnd/>
            </a:ln>
            <a:effectLst/>
          </p:spPr>
          <p:txBody>
            <a:bodyPr rot="0" vert="horz" wrap="square" lIns="0" tIns="0" rIns="0" bIns="0" rtlCol="0" anchor="ctr" anchorCtr="0" upright="1">
              <a:noAutofit/>
            </a:bodyPr>
            <a:lstStyle/>
            <a:p>
              <a:pPr algn="ctr">
                <a:lnSpc>
                  <a:spcPts val="2500"/>
                </a:lnSpc>
                <a:spcAft>
                  <a:spcPts val="1250"/>
                </a:spcAft>
              </a:pPr>
              <a:r>
                <a:rPr lang="en-US" sz="2000" b="1">
                  <a:solidFill>
                    <a:schemeClr val="bg1"/>
                  </a:solidFill>
                  <a:latin typeface="Arial"/>
                  <a:cs typeface="Arial"/>
                </a:rPr>
                <a:t>Patients with differing needs, goals</a:t>
              </a:r>
              <a:endParaRPr lang="en-US">
                <a:solidFill>
                  <a:schemeClr val="bg1"/>
                </a:solidFill>
              </a:endParaRPr>
            </a:p>
          </p:txBody>
        </p:sp>
      </p:grpSp>
      <p:sp>
        <p:nvSpPr>
          <p:cNvPr id="2" name="Footer Placeholder 3">
            <a:extLst>
              <a:ext uri="{FF2B5EF4-FFF2-40B4-BE49-F238E27FC236}">
                <a16:creationId xmlns:a16="http://schemas.microsoft.com/office/drawing/2014/main" id="{46335473-FA81-5054-97A0-1D026D6E97FD}"/>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72532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1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3.xml><?xml version="1.0" encoding="utf-8"?>
<a:theme xmlns:a="http://schemas.openxmlformats.org/drawingml/2006/main" name="2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152DD1-E027-461E-8BAE-7CE84F240647}">
  <ds:schemaRefs>
    <ds:schemaRef ds:uri="http://schemas.openxmlformats.org/package/2006/metadata/core-properties"/>
    <ds:schemaRef ds:uri="http://schemas.microsoft.com/office/2006/documentManagement/types"/>
    <ds:schemaRef ds:uri="http://purl.org/dc/elements/1.1/"/>
    <ds:schemaRef ds:uri="http://purl.org/dc/terms/"/>
    <ds:schemaRef ds:uri="http://www.w3.org/XML/1998/namespace"/>
    <ds:schemaRef ds:uri="6f9764a4-8270-4f29-bbff-a467630dd90c"/>
    <ds:schemaRef ds:uri="http://purl.org/dc/dcmitype/"/>
    <ds:schemaRef ds:uri="http://schemas.microsoft.com/office/infopath/2007/PartnerControls"/>
    <ds:schemaRef ds:uri="f08a3a01-a810-4981-84de-513e48da387b"/>
    <ds:schemaRef ds:uri="http://schemas.microsoft.com/office/2006/metadata/properties"/>
  </ds:schemaRefs>
</ds:datastoreItem>
</file>

<file path=customXml/itemProps2.xml><?xml version="1.0" encoding="utf-8"?>
<ds:datastoreItem xmlns:ds="http://schemas.openxmlformats.org/officeDocument/2006/customXml" ds:itemID="{27317BB1-5055-4EF9-9442-97C9008ED1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8a3a01-a810-4981-84de-513e48da387b"/>
    <ds:schemaRef ds:uri="6f9764a4-8270-4f29-bbff-a467630dd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F5D3A8-97DF-4CD9-9B6D-33E8A1AE7A8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1016</TotalTime>
  <Words>6180</Words>
  <Application>Microsoft Office PowerPoint</Application>
  <PresentationFormat>On-screen Show (4:3)</PresentationFormat>
  <Paragraphs>417</Paragraphs>
  <Slides>23</Slides>
  <Notes>22</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23</vt:i4>
      </vt:variant>
    </vt:vector>
  </HeadingPairs>
  <TitlesOfParts>
    <vt:vector size="34" baseType="lpstr">
      <vt:lpstr>Arial</vt:lpstr>
      <vt:lpstr>Arial,Sans-Serif</vt:lpstr>
      <vt:lpstr>Calibri</vt:lpstr>
      <vt:lpstr>Century Gothic</vt:lpstr>
      <vt:lpstr>Courier New</vt:lpstr>
      <vt:lpstr>Lucida Grande</vt:lpstr>
      <vt:lpstr>Symbol</vt:lpstr>
      <vt:lpstr>System Font Regular</vt:lpstr>
      <vt:lpstr>NCSCT</vt:lpstr>
      <vt:lpstr>1_NCSCT</vt:lpstr>
      <vt:lpstr>2_NCSCT</vt:lpstr>
      <vt:lpstr>PowerPoint Presentation</vt:lpstr>
      <vt:lpstr>Behavioural support</vt:lpstr>
      <vt:lpstr>The importance of behavioural support</vt:lpstr>
      <vt:lpstr>PowerPoint Presentation</vt:lpstr>
      <vt:lpstr>PowerPoint Presentation</vt:lpstr>
      <vt:lpstr>PowerPoint Presentation</vt:lpstr>
      <vt:lpstr>Supporting stopping smoking using core communication skills</vt:lpstr>
      <vt:lpstr>PowerPoint Presentation</vt:lpstr>
      <vt:lpstr>PowerPoint Presentation</vt:lpstr>
      <vt:lpstr>Core Communication Skills</vt:lpstr>
      <vt:lpstr>PowerPoint Presentation</vt:lpstr>
      <vt:lpstr>PowerPoint Presentation</vt:lpstr>
      <vt:lpstr>We help patients by: </vt:lpstr>
      <vt:lpstr>PowerPoint Presentation</vt:lpstr>
      <vt:lpstr>Skills practice (Groups of 2)</vt:lpstr>
      <vt:lpstr>PowerPoint Presentation</vt:lpstr>
      <vt:lpstr>PowerPoint Presentation</vt:lpstr>
      <vt:lpstr>PowerPoint Presentation</vt:lpstr>
      <vt:lpstr>PowerPoint Presentation</vt:lpstr>
      <vt:lpstr>Applying skills to practice</vt:lpstr>
      <vt:lpstr>Summary</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Tom Coleman-Haynes</cp:lastModifiedBy>
  <cp:revision>157</cp:revision>
  <cp:lastPrinted>2021-04-19T06:44:37Z</cp:lastPrinted>
  <dcterms:created xsi:type="dcterms:W3CDTF">2019-04-01T09:21:54Z</dcterms:created>
  <dcterms:modified xsi:type="dcterms:W3CDTF">2024-03-05T11:29:27Z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